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61" r:id="rId3"/>
    <p:sldId id="262" r:id="rId4"/>
    <p:sldId id="263" r:id="rId5"/>
    <p:sldId id="264" r:id="rId6"/>
    <p:sldId id="265" r:id="rId7"/>
    <p:sldId id="29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1" r:id="rId29"/>
    <p:sldId id="292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2BD"/>
    <a:srgbClr val="FFC900"/>
    <a:srgbClr val="173A8D"/>
    <a:srgbClr val="129481"/>
    <a:srgbClr val="0F2741"/>
    <a:srgbClr val="001736"/>
    <a:srgbClr val="003374"/>
    <a:srgbClr val="C9A093"/>
    <a:srgbClr val="F1F1F1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5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Индекс промышленного производства (целевой вар.) в % к пред.году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Индекс промышленного производства (целевой вар.) в % к пред.году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Индекс промышленного производства (целевой вар.) в % к пред.году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Индекс промышленного производства (целевой вар.) в % к пред.году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101.8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Лист1!$A$2</c:f>
              <c:strCache>
                <c:ptCount val="1"/>
                <c:pt idx="0">
                  <c:v>Индекс промышленного производства (целевой вар.) в % к пред.году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102.2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2026г.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Индекс промышленного производства (целевой вар.) в % к пред.году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391296"/>
        <c:axId val="126612544"/>
        <c:axId val="0"/>
      </c:bar3DChart>
      <c:catAx>
        <c:axId val="4639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12544"/>
        <c:crosses val="autoZero"/>
        <c:auto val="1"/>
        <c:lblAlgn val="ctr"/>
        <c:lblOffset val="100"/>
        <c:noMultiLvlLbl val="0"/>
      </c:catAx>
      <c:valAx>
        <c:axId val="12661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39129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4560120714556619"/>
          <c:y val="7.299484698775281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919734440444499"/>
                  <c:y val="0.1014239951625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мероприятия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95.5</c:v>
                </c:pt>
                <c:pt idx="1">
                  <c:v>2.1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440625319003107E-2"/>
                  <c:y val="6.724996825749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мероприятия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92.7</c:v>
                </c:pt>
                <c:pt idx="1">
                  <c:v>2.4</c:v>
                </c:pt>
                <c:pt idx="2">
                  <c:v>4.925397252895233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09044792723502"/>
          <c:y val="0.1804487001444284"/>
          <c:w val="0.33606625681494801"/>
          <c:h val="0.71771291285095307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50" dirty="0" smtClean="0"/>
                      <a:t>25283,1</a:t>
                    </a:r>
                  </a:p>
                  <a:p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29954.5</c:v>
                </c:pt>
                <c:pt idx="1">
                  <c:v>25283.1</c:v>
                </c:pt>
                <c:pt idx="2">
                  <c:v>23985.599999999999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29954.5</c:v>
                </c:pt>
                <c:pt idx="1">
                  <c:v>25283.1</c:v>
                </c:pt>
                <c:pt idx="2">
                  <c:v>23985.599999999999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2883383327778"/>
          <c:y val="3.405427480539882E-2"/>
          <c:w val="0.39098227768931026"/>
          <c:h val="0.851296022266586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  <c:pt idx="2">
                  <c:v>В том числе 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12459.1</c:v>
                </c:pt>
                <c:pt idx="1">
                  <c:v>17495.400000000001</c:v>
                </c:pt>
                <c:pt idx="2">
                  <c:v>1943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65572275234165"/>
          <c:y val="5.5340942624179622E-2"/>
          <c:w val="0.31127988522537275"/>
          <c:h val="0.9143694403810012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7612</c:v>
                </c:pt>
                <c:pt idx="1">
                  <c:v>385.6</c:v>
                </c:pt>
                <c:pt idx="2">
                  <c:v>168.4</c:v>
                </c:pt>
                <c:pt idx="3">
                  <c:v>6630.2</c:v>
                </c:pt>
                <c:pt idx="4">
                  <c:v>8802.2999999999993</c:v>
                </c:pt>
                <c:pt idx="5">
                  <c:v>5743.9</c:v>
                </c:pt>
                <c:pt idx="6">
                  <c:v>32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23500419145341E-2"/>
          <c:y val="0.67294734251968502"/>
          <c:w val="0.83972614153982894"/>
          <c:h val="0.326915846456692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7612</c:v>
                </c:pt>
                <c:pt idx="1">
                  <c:v>425.3</c:v>
                </c:pt>
                <c:pt idx="2">
                  <c:v>168.4</c:v>
                </c:pt>
                <c:pt idx="3">
                  <c:v>1154.2</c:v>
                </c:pt>
                <c:pt idx="4">
                  <c:v>8945.2999999999993</c:v>
                </c:pt>
                <c:pt idx="5">
                  <c:v>5743.9</c:v>
                </c:pt>
                <c:pt idx="6">
                  <c:v>32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2119394141390804E-4"/>
          <c:y val="3.4375000000000003E-2"/>
          <c:w val="0.7372778892623042"/>
          <c:h val="0.5290605314960630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7612</c:v>
                </c:pt>
                <c:pt idx="1">
                  <c:v>465.7</c:v>
                </c:pt>
                <c:pt idx="2">
                  <c:v>168.4</c:v>
                </c:pt>
                <c:pt idx="3">
                  <c:v>1198.0999999999999</c:v>
                </c:pt>
                <c:pt idx="4">
                  <c:v>7009.5</c:v>
                </c:pt>
                <c:pt idx="5">
                  <c:v>5743.9</c:v>
                </c:pt>
                <c:pt idx="6">
                  <c:v>32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7386.9</c:v>
                </c:pt>
                <c:pt idx="2">
                  <c:v>1330.5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7461.4</c:v>
                </c:pt>
                <c:pt idx="2">
                  <c:v>1383.9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  <c:pt idx="1">
                  <c:v>5525.6</c:v>
                </c:pt>
                <c:pt idx="2">
                  <c:v>1383.9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089152"/>
        <c:axId val="100433216"/>
        <c:axId val="121407360"/>
      </c:bar3DChart>
      <c:catAx>
        <c:axId val="14308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433216"/>
        <c:crosses val="autoZero"/>
        <c:auto val="1"/>
        <c:lblAlgn val="ctr"/>
        <c:lblOffset val="100"/>
        <c:noMultiLvlLbl val="0"/>
      </c:catAx>
      <c:valAx>
        <c:axId val="10043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089152"/>
        <c:crosses val="autoZero"/>
        <c:crossBetween val="between"/>
      </c:valAx>
      <c:serAx>
        <c:axId val="121407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043321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98.4</c:v>
                </c:pt>
                <c:pt idx="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A7FCF-7126-4C88-9339-B916414109D9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ED1511CC-493D-46A0-9BED-176894CBEAD0}">
      <dgm:prSet custT="1"/>
      <dgm:spPr/>
      <dgm:t>
        <a:bodyPr/>
        <a:lstStyle/>
        <a:p>
          <a:r>
            <a:rPr lang="ru-RU" altLang="zh-CN" sz="2000" b="0" dirty="0" smtClean="0">
              <a:latin typeface="Times New Roman" pitchFamily="18" charset="0"/>
              <a:ea typeface="微软雅黑" pitchFamily="34" charset="-122"/>
              <a:cs typeface="Times New Roman" pitchFamily="18" charset="0"/>
            </a:rPr>
            <a:t>Составление проекта бюджета</a:t>
          </a:r>
          <a:endParaRPr lang="zh-CN" altLang="en-US" sz="2000" b="0" dirty="0"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gm:t>
    </dgm:pt>
    <dgm:pt modelId="{34963B06-7D71-4E8A-862E-2EB19B301351}" type="parTrans" cxnId="{337C1AEA-7CDE-4102-BCB7-746B9264914A}">
      <dgm:prSet/>
      <dgm:spPr/>
      <dgm:t>
        <a:bodyPr/>
        <a:lstStyle/>
        <a:p>
          <a:endParaRPr lang="ru-RU" sz="2000"/>
        </a:p>
      </dgm:t>
    </dgm:pt>
    <dgm:pt modelId="{80631995-43CC-4A12-8057-14B80C81C318}" type="sibTrans" cxnId="{337C1AEA-7CDE-4102-BCB7-746B9264914A}">
      <dgm:prSet custT="1"/>
      <dgm:spPr/>
      <dgm:t>
        <a:bodyPr/>
        <a:lstStyle/>
        <a:p>
          <a:endParaRPr lang="ru-RU" sz="2000"/>
        </a:p>
      </dgm:t>
    </dgm:pt>
    <dgm:pt modelId="{44879EF9-3B0C-4176-BC90-6C2D465BF3A7}">
      <dgm:prSet custT="1"/>
      <dgm:spPr/>
      <dgm:t>
        <a:bodyPr/>
        <a:lstStyle/>
        <a:p>
          <a:r>
            <a:rPr lang="ru-RU" altLang="zh-CN" sz="2000" b="0" smtClean="0">
              <a:latin typeface="Times New Roman" pitchFamily="18" charset="0"/>
              <a:ea typeface="微软雅黑" pitchFamily="34" charset="-122"/>
              <a:cs typeface="Times New Roman" pitchFamily="18" charset="0"/>
            </a:rPr>
            <a:t>Рассмотрение бюджета</a:t>
          </a:r>
          <a:endParaRPr lang="zh-CN" altLang="en-US" sz="2000" b="0" dirty="0"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gm:t>
    </dgm:pt>
    <dgm:pt modelId="{6A4C1C8F-DA8B-46A7-B627-BFE850EBFB79}" type="parTrans" cxnId="{A2FA313F-8ECF-4499-A8D2-61B0CEDE4B6B}">
      <dgm:prSet/>
      <dgm:spPr/>
      <dgm:t>
        <a:bodyPr/>
        <a:lstStyle/>
        <a:p>
          <a:endParaRPr lang="ru-RU" sz="2000"/>
        </a:p>
      </dgm:t>
    </dgm:pt>
    <dgm:pt modelId="{E74F5FF5-1511-48C4-BECB-F3883EC9CC05}" type="sibTrans" cxnId="{A2FA313F-8ECF-4499-A8D2-61B0CEDE4B6B}">
      <dgm:prSet custT="1"/>
      <dgm:spPr/>
      <dgm:t>
        <a:bodyPr/>
        <a:lstStyle/>
        <a:p>
          <a:endParaRPr lang="ru-RU" sz="2000"/>
        </a:p>
      </dgm:t>
    </dgm:pt>
    <dgm:pt modelId="{29FB8D13-4651-40CD-BD3A-A64280B9B635}">
      <dgm:prSet custT="1"/>
      <dgm:spPr/>
      <dgm:t>
        <a:bodyPr/>
        <a:lstStyle/>
        <a:p>
          <a:r>
            <a:rPr lang="ru-RU" altLang="zh-CN" sz="2000" b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Утверждение бюджета</a:t>
          </a:r>
          <a:endParaRPr lang="zh-CN" altLang="en-US" sz="2000" b="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gm:t>
    </dgm:pt>
    <dgm:pt modelId="{68111F66-088A-424B-B991-9DCF68160AC1}" type="parTrans" cxnId="{5671936A-02C6-41B9-9BC1-ABAA5766475C}">
      <dgm:prSet/>
      <dgm:spPr/>
      <dgm:t>
        <a:bodyPr/>
        <a:lstStyle/>
        <a:p>
          <a:endParaRPr lang="ru-RU" sz="2000"/>
        </a:p>
      </dgm:t>
    </dgm:pt>
    <dgm:pt modelId="{34676B7C-33FC-4812-8E8D-16876E39C6D5}" type="sibTrans" cxnId="{5671936A-02C6-41B9-9BC1-ABAA5766475C}">
      <dgm:prSet custT="1"/>
      <dgm:spPr/>
      <dgm:t>
        <a:bodyPr/>
        <a:lstStyle/>
        <a:p>
          <a:endParaRPr lang="ru-RU" sz="2000"/>
        </a:p>
      </dgm:t>
    </dgm:pt>
    <dgm:pt modelId="{88FCC089-823D-48B6-BAE3-97C5A718F10A}">
      <dgm:prSet custT="1"/>
      <dgm:spPr/>
      <dgm:t>
        <a:bodyPr/>
        <a:lstStyle/>
        <a:p>
          <a:r>
            <a:rPr lang="ru-RU" altLang="zh-CN" sz="2000" b="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Исполнение бюджета в текущем году</a:t>
          </a:r>
          <a:endParaRPr lang="zh-CN" altLang="en-US" sz="2000" b="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gm:t>
    </dgm:pt>
    <dgm:pt modelId="{164EE71A-FF12-4161-9847-A1644A3B9101}" type="parTrans" cxnId="{7A9BE564-4AE3-4645-BF9B-4B91ADC5ED16}">
      <dgm:prSet/>
      <dgm:spPr/>
      <dgm:t>
        <a:bodyPr/>
        <a:lstStyle/>
        <a:p>
          <a:endParaRPr lang="ru-RU" sz="2000"/>
        </a:p>
      </dgm:t>
    </dgm:pt>
    <dgm:pt modelId="{D84B28F5-D78B-4AE5-BE86-7BF265B8EB3B}" type="sibTrans" cxnId="{7A9BE564-4AE3-4645-BF9B-4B91ADC5ED16}">
      <dgm:prSet/>
      <dgm:spPr/>
      <dgm:t>
        <a:bodyPr/>
        <a:lstStyle/>
        <a:p>
          <a:endParaRPr lang="ru-RU" sz="2000"/>
        </a:p>
      </dgm:t>
    </dgm:pt>
    <dgm:pt modelId="{A25C8783-17B0-4A4B-A2FF-738756DBD79D}" type="pres">
      <dgm:prSet presAssocID="{2DBA7FCF-7126-4C88-9339-B916414109D9}" presName="Name0" presStyleCnt="0">
        <dgm:presLayoutVars>
          <dgm:dir/>
          <dgm:resizeHandles val="exact"/>
        </dgm:presLayoutVars>
      </dgm:prSet>
      <dgm:spPr/>
    </dgm:pt>
    <dgm:pt modelId="{E07C33D5-A359-4C25-BC47-1B01798F49CB}" type="pres">
      <dgm:prSet presAssocID="{ED1511CC-493D-46A0-9BED-176894CBEAD0}" presName="node" presStyleLbl="node1" presStyleIdx="0" presStyleCnt="4" custScaleX="151719" custScaleY="121501" custLinFactNeighborX="-3251" custLinFactNeighborY="-1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3C2E5-65EC-4386-A72B-5138B9781D3A}" type="pres">
      <dgm:prSet presAssocID="{80631995-43CC-4A12-8057-14B80C81C31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DE2BFC7-DC6B-40FF-9278-963B6B92470F}" type="pres">
      <dgm:prSet presAssocID="{80631995-43CC-4A12-8057-14B80C81C31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633FC4C-8B3A-4483-8A1C-2144CC5A2436}" type="pres">
      <dgm:prSet presAssocID="{44879EF9-3B0C-4176-BC90-6C2D465BF3A7}" presName="node" presStyleLbl="node1" presStyleIdx="1" presStyleCnt="4" custScaleX="159518" custScaleY="122711" custLinFactNeighborX="-6920" custLinFactNeighborY="-1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E7619-86A3-423D-BD74-CFF93E64EDEA}" type="pres">
      <dgm:prSet presAssocID="{E74F5FF5-1511-48C4-BECB-F3883EC9CC0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FDBC207-DA2A-4E9C-91A1-FFEBA754EDB3}" type="pres">
      <dgm:prSet presAssocID="{E74F5FF5-1511-48C4-BECB-F3883EC9CC0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5AA56B8-F676-461F-8D41-3506CC28483A}" type="pres">
      <dgm:prSet presAssocID="{29FB8D13-4651-40CD-BD3A-A64280B9B635}" presName="node" presStyleLbl="node1" presStyleIdx="2" presStyleCnt="4" custScaleX="161739" custScaleY="122630" custLinFactNeighborY="-7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2DF1C-5833-4876-9A55-C390F287C967}" type="pres">
      <dgm:prSet presAssocID="{34676B7C-33FC-4812-8E8D-16876E39C6D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E1E265B-CFAF-4F0A-B37D-4A5B3F33A89E}" type="pres">
      <dgm:prSet presAssocID="{34676B7C-33FC-4812-8E8D-16876E39C6D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0C1E22B-7563-4150-9F80-59CA811EBED4}" type="pres">
      <dgm:prSet presAssocID="{88FCC089-823D-48B6-BAE3-97C5A718F10A}" presName="node" presStyleLbl="node1" presStyleIdx="3" presStyleCnt="4" custScaleX="151508" custScaleY="116698" custLinFactNeighborX="-5190" custLinFactNeighborY="-4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1936A-02C6-41B9-9BC1-ABAA5766475C}" srcId="{2DBA7FCF-7126-4C88-9339-B916414109D9}" destId="{29FB8D13-4651-40CD-BD3A-A64280B9B635}" srcOrd="2" destOrd="0" parTransId="{68111F66-088A-424B-B991-9DCF68160AC1}" sibTransId="{34676B7C-33FC-4812-8E8D-16876E39C6D5}"/>
    <dgm:cxn modelId="{779A3D7B-45B9-4E4B-A0B2-AB7D26D051F7}" type="presOf" srcId="{80631995-43CC-4A12-8057-14B80C81C318}" destId="{E803C2E5-65EC-4386-A72B-5138B9781D3A}" srcOrd="0" destOrd="0" presId="urn:microsoft.com/office/officeart/2005/8/layout/process1"/>
    <dgm:cxn modelId="{337C1AEA-7CDE-4102-BCB7-746B9264914A}" srcId="{2DBA7FCF-7126-4C88-9339-B916414109D9}" destId="{ED1511CC-493D-46A0-9BED-176894CBEAD0}" srcOrd="0" destOrd="0" parTransId="{34963B06-7D71-4E8A-862E-2EB19B301351}" sibTransId="{80631995-43CC-4A12-8057-14B80C81C318}"/>
    <dgm:cxn modelId="{A2FA313F-8ECF-4499-A8D2-61B0CEDE4B6B}" srcId="{2DBA7FCF-7126-4C88-9339-B916414109D9}" destId="{44879EF9-3B0C-4176-BC90-6C2D465BF3A7}" srcOrd="1" destOrd="0" parTransId="{6A4C1C8F-DA8B-46A7-B627-BFE850EBFB79}" sibTransId="{E74F5FF5-1511-48C4-BECB-F3883EC9CC05}"/>
    <dgm:cxn modelId="{231F1FBD-B583-40AA-B3D1-CC78402C02F7}" type="presOf" srcId="{80631995-43CC-4A12-8057-14B80C81C318}" destId="{EDE2BFC7-DC6B-40FF-9278-963B6B92470F}" srcOrd="1" destOrd="0" presId="urn:microsoft.com/office/officeart/2005/8/layout/process1"/>
    <dgm:cxn modelId="{A2E7E093-4B82-4C65-86E0-47A57829C5A8}" type="presOf" srcId="{44879EF9-3B0C-4176-BC90-6C2D465BF3A7}" destId="{5633FC4C-8B3A-4483-8A1C-2144CC5A2436}" srcOrd="0" destOrd="0" presId="urn:microsoft.com/office/officeart/2005/8/layout/process1"/>
    <dgm:cxn modelId="{283ECDF0-32B4-4951-8BD7-72EDBCCDA837}" type="presOf" srcId="{88FCC089-823D-48B6-BAE3-97C5A718F10A}" destId="{B0C1E22B-7563-4150-9F80-59CA811EBED4}" srcOrd="0" destOrd="0" presId="urn:microsoft.com/office/officeart/2005/8/layout/process1"/>
    <dgm:cxn modelId="{7A9BE564-4AE3-4645-BF9B-4B91ADC5ED16}" srcId="{2DBA7FCF-7126-4C88-9339-B916414109D9}" destId="{88FCC089-823D-48B6-BAE3-97C5A718F10A}" srcOrd="3" destOrd="0" parTransId="{164EE71A-FF12-4161-9847-A1644A3B9101}" sibTransId="{D84B28F5-D78B-4AE5-BE86-7BF265B8EB3B}"/>
    <dgm:cxn modelId="{6878FD66-E704-4666-971C-9ADC6F1F56B5}" type="presOf" srcId="{34676B7C-33FC-4812-8E8D-16876E39C6D5}" destId="{2E1E265B-CFAF-4F0A-B37D-4A5B3F33A89E}" srcOrd="1" destOrd="0" presId="urn:microsoft.com/office/officeart/2005/8/layout/process1"/>
    <dgm:cxn modelId="{E71517CA-CA86-4DF8-B3E7-E415781BE0AA}" type="presOf" srcId="{29FB8D13-4651-40CD-BD3A-A64280B9B635}" destId="{65AA56B8-F676-461F-8D41-3506CC28483A}" srcOrd="0" destOrd="0" presId="urn:microsoft.com/office/officeart/2005/8/layout/process1"/>
    <dgm:cxn modelId="{EFDDA9C3-1CA0-4E2A-BA59-F1A208D01E83}" type="presOf" srcId="{E74F5FF5-1511-48C4-BECB-F3883EC9CC05}" destId="{FFDBC207-DA2A-4E9C-91A1-FFEBA754EDB3}" srcOrd="1" destOrd="0" presId="urn:microsoft.com/office/officeart/2005/8/layout/process1"/>
    <dgm:cxn modelId="{E195373C-DE05-427C-935D-C5F55965F090}" type="presOf" srcId="{2DBA7FCF-7126-4C88-9339-B916414109D9}" destId="{A25C8783-17B0-4A4B-A2FF-738756DBD79D}" srcOrd="0" destOrd="0" presId="urn:microsoft.com/office/officeart/2005/8/layout/process1"/>
    <dgm:cxn modelId="{314F2539-920C-440A-9136-738AC43E624B}" type="presOf" srcId="{E74F5FF5-1511-48C4-BECB-F3883EC9CC05}" destId="{B15E7619-86A3-423D-BD74-CFF93E64EDEA}" srcOrd="0" destOrd="0" presId="urn:microsoft.com/office/officeart/2005/8/layout/process1"/>
    <dgm:cxn modelId="{B435B756-05C4-4D17-BAAE-FEAD8E4FDB3F}" type="presOf" srcId="{ED1511CC-493D-46A0-9BED-176894CBEAD0}" destId="{E07C33D5-A359-4C25-BC47-1B01798F49CB}" srcOrd="0" destOrd="0" presId="urn:microsoft.com/office/officeart/2005/8/layout/process1"/>
    <dgm:cxn modelId="{A28017E1-D71C-440C-B693-FA46F6E79683}" type="presOf" srcId="{34676B7C-33FC-4812-8E8D-16876E39C6D5}" destId="{82A2DF1C-5833-4876-9A55-C390F287C967}" srcOrd="0" destOrd="0" presId="urn:microsoft.com/office/officeart/2005/8/layout/process1"/>
    <dgm:cxn modelId="{33032927-E834-4912-8B47-50F33D1EC3E9}" type="presParOf" srcId="{A25C8783-17B0-4A4B-A2FF-738756DBD79D}" destId="{E07C33D5-A359-4C25-BC47-1B01798F49CB}" srcOrd="0" destOrd="0" presId="urn:microsoft.com/office/officeart/2005/8/layout/process1"/>
    <dgm:cxn modelId="{9E882E24-4D96-4F33-B4A6-6BFA1141721E}" type="presParOf" srcId="{A25C8783-17B0-4A4B-A2FF-738756DBD79D}" destId="{E803C2E5-65EC-4386-A72B-5138B9781D3A}" srcOrd="1" destOrd="0" presId="urn:microsoft.com/office/officeart/2005/8/layout/process1"/>
    <dgm:cxn modelId="{F0B3E5C6-8B50-48FF-87DB-A5DACF9E2D8C}" type="presParOf" srcId="{E803C2E5-65EC-4386-A72B-5138B9781D3A}" destId="{EDE2BFC7-DC6B-40FF-9278-963B6B92470F}" srcOrd="0" destOrd="0" presId="urn:microsoft.com/office/officeart/2005/8/layout/process1"/>
    <dgm:cxn modelId="{6DE55434-8F21-4C2E-8691-B00D4B7B6EA6}" type="presParOf" srcId="{A25C8783-17B0-4A4B-A2FF-738756DBD79D}" destId="{5633FC4C-8B3A-4483-8A1C-2144CC5A2436}" srcOrd="2" destOrd="0" presId="urn:microsoft.com/office/officeart/2005/8/layout/process1"/>
    <dgm:cxn modelId="{5C25233A-D9B8-4406-88A3-0234EF414FB1}" type="presParOf" srcId="{A25C8783-17B0-4A4B-A2FF-738756DBD79D}" destId="{B15E7619-86A3-423D-BD74-CFF93E64EDEA}" srcOrd="3" destOrd="0" presId="urn:microsoft.com/office/officeart/2005/8/layout/process1"/>
    <dgm:cxn modelId="{AB1324C2-0991-43E8-9767-A975E705C41A}" type="presParOf" srcId="{B15E7619-86A3-423D-BD74-CFF93E64EDEA}" destId="{FFDBC207-DA2A-4E9C-91A1-FFEBA754EDB3}" srcOrd="0" destOrd="0" presId="urn:microsoft.com/office/officeart/2005/8/layout/process1"/>
    <dgm:cxn modelId="{6EE4B39D-F306-42AE-AE96-9BA9493E6BC5}" type="presParOf" srcId="{A25C8783-17B0-4A4B-A2FF-738756DBD79D}" destId="{65AA56B8-F676-461F-8D41-3506CC28483A}" srcOrd="4" destOrd="0" presId="urn:microsoft.com/office/officeart/2005/8/layout/process1"/>
    <dgm:cxn modelId="{9F9DC424-E3EF-4696-957C-EAA8AD138A94}" type="presParOf" srcId="{A25C8783-17B0-4A4B-A2FF-738756DBD79D}" destId="{82A2DF1C-5833-4876-9A55-C390F287C967}" srcOrd="5" destOrd="0" presId="urn:microsoft.com/office/officeart/2005/8/layout/process1"/>
    <dgm:cxn modelId="{4650B6E7-3F05-446E-9AAE-35CD81DFA885}" type="presParOf" srcId="{82A2DF1C-5833-4876-9A55-C390F287C967}" destId="{2E1E265B-CFAF-4F0A-B37D-4A5B3F33A89E}" srcOrd="0" destOrd="0" presId="urn:microsoft.com/office/officeart/2005/8/layout/process1"/>
    <dgm:cxn modelId="{AC282657-C12F-4198-9DE1-BEF6F15DA42F}" type="presParOf" srcId="{A25C8783-17B0-4A4B-A2FF-738756DBD79D}" destId="{B0C1E22B-7563-4150-9F80-59CA811EBED4}" srcOrd="6" destOrd="0" presId="urn:microsoft.com/office/officeart/2005/8/layout/process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864F7-CD7E-47C4-BB37-751FA07A98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AAF402E-9323-482E-80A4-66152E744AEE}">
      <dgm:prSet custT="1"/>
      <dgm:spPr/>
      <dgm:t>
        <a:bodyPr/>
        <a:lstStyle/>
        <a:p>
          <a:r>
            <a:rPr lang="ru-RU" altLang="zh-CN" sz="2000" b="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zh-CN" altLang="en-US" sz="2000" b="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gm:t>
    </dgm:pt>
    <dgm:pt modelId="{A7D4058B-2099-423C-8F68-98B9A527DB0C}" type="parTrans" cxnId="{A032A710-6768-45D3-91DA-B8345AEF37A9}">
      <dgm:prSet/>
      <dgm:spPr/>
      <dgm:t>
        <a:bodyPr/>
        <a:lstStyle/>
        <a:p>
          <a:endParaRPr lang="ru-RU"/>
        </a:p>
      </dgm:t>
    </dgm:pt>
    <dgm:pt modelId="{ACE3F0E3-47D0-4CD4-B2EC-95F9BF51F1C6}" type="sibTrans" cxnId="{A032A710-6768-45D3-91DA-B8345AEF37A9}">
      <dgm:prSet/>
      <dgm:spPr/>
      <dgm:t>
        <a:bodyPr/>
        <a:lstStyle/>
        <a:p>
          <a:endParaRPr lang="ru-RU"/>
        </a:p>
      </dgm:t>
    </dgm:pt>
    <dgm:pt modelId="{72C25DBF-0AA4-4C7A-B8FF-EB6CBB8622B3}">
      <dgm:prSet custT="1"/>
      <dgm:spPr/>
      <dgm:t>
        <a:bodyPr/>
        <a:lstStyle/>
        <a:p>
          <a:r>
            <a:rPr lang="ru-RU" altLang="zh-CN" sz="2000" b="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Утверждение отчета об исполнении бюджета предыдущего года</a:t>
          </a:r>
          <a:endParaRPr lang="zh-CN" altLang="en-US" sz="2000" b="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gm:t>
    </dgm:pt>
    <dgm:pt modelId="{E9CC9892-4D1F-4610-B608-167AB7ED5BF0}" type="parTrans" cxnId="{FA4B7197-193C-45A2-945C-7E93AEA93132}">
      <dgm:prSet/>
      <dgm:spPr/>
      <dgm:t>
        <a:bodyPr/>
        <a:lstStyle/>
        <a:p>
          <a:endParaRPr lang="ru-RU"/>
        </a:p>
      </dgm:t>
    </dgm:pt>
    <dgm:pt modelId="{D1778AE6-725A-43A2-89D4-0481411AC4E9}" type="sibTrans" cxnId="{FA4B7197-193C-45A2-945C-7E93AEA93132}">
      <dgm:prSet/>
      <dgm:spPr/>
      <dgm:t>
        <a:bodyPr/>
        <a:lstStyle/>
        <a:p>
          <a:endParaRPr lang="ru-RU"/>
        </a:p>
      </dgm:t>
    </dgm:pt>
    <dgm:pt modelId="{BBB70D2C-1A32-4D84-BEBB-526B544354B0}" type="pres">
      <dgm:prSet presAssocID="{866864F7-CD7E-47C4-BB37-751FA07A9840}" presName="Name0" presStyleCnt="0">
        <dgm:presLayoutVars>
          <dgm:dir/>
          <dgm:resizeHandles val="exact"/>
        </dgm:presLayoutVars>
      </dgm:prSet>
      <dgm:spPr/>
    </dgm:pt>
    <dgm:pt modelId="{70B5E329-30A5-4B25-AFC2-17C4BE424BEB}" type="pres">
      <dgm:prSet presAssocID="{4AAF402E-9323-482E-80A4-66152E744AEE}" presName="node" presStyleLbl="node1" presStyleIdx="0" presStyleCnt="2" custScaleX="88616" custScaleY="75528" custLinFactNeighborX="-1929" custLinFactNeighborY="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5ACA3-749E-4714-AFA8-652F6532E746}" type="pres">
      <dgm:prSet presAssocID="{ACE3F0E3-47D0-4CD4-B2EC-95F9BF51F1C6}" presName="sibTrans" presStyleLbl="sibTrans2D1" presStyleIdx="0" presStyleCnt="1" custScaleX="71197" custScaleY="48419"/>
      <dgm:spPr/>
      <dgm:t>
        <a:bodyPr/>
        <a:lstStyle/>
        <a:p>
          <a:endParaRPr lang="ru-RU"/>
        </a:p>
      </dgm:t>
    </dgm:pt>
    <dgm:pt modelId="{1F2F3692-7F81-45EC-8688-82BAF3E0E886}" type="pres">
      <dgm:prSet presAssocID="{ACE3F0E3-47D0-4CD4-B2EC-95F9BF51F1C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4DCE2FC-32E5-4214-B77E-1CF7A3735DCF}" type="pres">
      <dgm:prSet presAssocID="{72C25DBF-0AA4-4C7A-B8FF-EB6CBB8622B3}" presName="node" presStyleLbl="node1" presStyleIdx="1" presStyleCnt="2" custScaleX="90480" custScaleY="74640" custLinFactNeighborX="1462" custLinFactNeighborY="5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486CA-A483-427E-9033-09F5D78F5AF6}" type="presOf" srcId="{ACE3F0E3-47D0-4CD4-B2EC-95F9BF51F1C6}" destId="{1F2F3692-7F81-45EC-8688-82BAF3E0E886}" srcOrd="1" destOrd="0" presId="urn:microsoft.com/office/officeart/2005/8/layout/process1"/>
    <dgm:cxn modelId="{A032A710-6768-45D3-91DA-B8345AEF37A9}" srcId="{866864F7-CD7E-47C4-BB37-751FA07A9840}" destId="{4AAF402E-9323-482E-80A4-66152E744AEE}" srcOrd="0" destOrd="0" parTransId="{A7D4058B-2099-423C-8F68-98B9A527DB0C}" sibTransId="{ACE3F0E3-47D0-4CD4-B2EC-95F9BF51F1C6}"/>
    <dgm:cxn modelId="{4BA3E99F-79E1-4482-9356-88316E008DFD}" type="presOf" srcId="{72C25DBF-0AA4-4C7A-B8FF-EB6CBB8622B3}" destId="{C4DCE2FC-32E5-4214-B77E-1CF7A3735DCF}" srcOrd="0" destOrd="0" presId="urn:microsoft.com/office/officeart/2005/8/layout/process1"/>
    <dgm:cxn modelId="{4B854767-1895-40BF-93BA-F2FB5A787F5C}" type="presOf" srcId="{4AAF402E-9323-482E-80A4-66152E744AEE}" destId="{70B5E329-30A5-4B25-AFC2-17C4BE424BEB}" srcOrd="0" destOrd="0" presId="urn:microsoft.com/office/officeart/2005/8/layout/process1"/>
    <dgm:cxn modelId="{FA4B7197-193C-45A2-945C-7E93AEA93132}" srcId="{866864F7-CD7E-47C4-BB37-751FA07A9840}" destId="{72C25DBF-0AA4-4C7A-B8FF-EB6CBB8622B3}" srcOrd="1" destOrd="0" parTransId="{E9CC9892-4D1F-4610-B608-167AB7ED5BF0}" sibTransId="{D1778AE6-725A-43A2-89D4-0481411AC4E9}"/>
    <dgm:cxn modelId="{55A41AF1-8E0D-4EC6-BBEA-CDD5CB27F63B}" type="presOf" srcId="{866864F7-CD7E-47C4-BB37-751FA07A9840}" destId="{BBB70D2C-1A32-4D84-BEBB-526B544354B0}" srcOrd="0" destOrd="0" presId="urn:microsoft.com/office/officeart/2005/8/layout/process1"/>
    <dgm:cxn modelId="{29F0E9E4-7EBF-48ED-87A8-C7445283195D}" type="presOf" srcId="{ACE3F0E3-47D0-4CD4-B2EC-95F9BF51F1C6}" destId="{E4C5ACA3-749E-4714-AFA8-652F6532E746}" srcOrd="0" destOrd="0" presId="urn:microsoft.com/office/officeart/2005/8/layout/process1"/>
    <dgm:cxn modelId="{AFD0EB22-CFE6-4D40-82EA-1F945B69808E}" type="presParOf" srcId="{BBB70D2C-1A32-4D84-BEBB-526B544354B0}" destId="{70B5E329-30A5-4B25-AFC2-17C4BE424BEB}" srcOrd="0" destOrd="0" presId="urn:microsoft.com/office/officeart/2005/8/layout/process1"/>
    <dgm:cxn modelId="{6EF58D66-9AD0-4AF7-8F87-504EC9C47BC4}" type="presParOf" srcId="{BBB70D2C-1A32-4D84-BEBB-526B544354B0}" destId="{E4C5ACA3-749E-4714-AFA8-652F6532E746}" srcOrd="1" destOrd="0" presId="urn:microsoft.com/office/officeart/2005/8/layout/process1"/>
    <dgm:cxn modelId="{829F7AB7-0629-42CA-9188-686E12EBBF0C}" type="presParOf" srcId="{E4C5ACA3-749E-4714-AFA8-652F6532E746}" destId="{1F2F3692-7F81-45EC-8688-82BAF3E0E886}" srcOrd="0" destOrd="0" presId="urn:microsoft.com/office/officeart/2005/8/layout/process1"/>
    <dgm:cxn modelId="{2DFF7A16-E644-44CC-B76B-BE44EC3C516F}" type="presParOf" srcId="{BBB70D2C-1A32-4D84-BEBB-526B544354B0}" destId="{C4DCE2FC-32E5-4214-B77E-1CF7A3735D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C33D5-A359-4C25-BC47-1B01798F49CB}">
      <dsp:nvSpPr>
        <dsp:cNvPr id="0" name=""/>
        <dsp:cNvSpPr/>
      </dsp:nvSpPr>
      <dsp:spPr>
        <a:xfrm>
          <a:off x="0" y="1892300"/>
          <a:ext cx="1670721" cy="1586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0" kern="1200" dirty="0" smtClean="0">
              <a:latin typeface="Times New Roman" pitchFamily="18" charset="0"/>
              <a:ea typeface="微软雅黑" pitchFamily="34" charset="-122"/>
              <a:cs typeface="Times New Roman" pitchFamily="18" charset="0"/>
            </a:rPr>
            <a:t>Составление проекта бюджета</a:t>
          </a:r>
          <a:endParaRPr lang="zh-CN" altLang="en-US" sz="2000" b="0" kern="1200" dirty="0"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sp:txBody>
      <dsp:txXfrm>
        <a:off x="46479" y="1938779"/>
        <a:ext cx="1577763" cy="1493967"/>
      </dsp:txXfrm>
    </dsp:sp>
    <dsp:sp modelId="{E803C2E5-65EC-4386-A72B-5138B9781D3A}">
      <dsp:nvSpPr>
        <dsp:cNvPr id="0" name=""/>
        <dsp:cNvSpPr/>
      </dsp:nvSpPr>
      <dsp:spPr>
        <a:xfrm rot="76417">
          <a:off x="1774530" y="2572542"/>
          <a:ext cx="220186" cy="2730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774538" y="2626427"/>
        <a:ext cx="154130" cy="163858"/>
      </dsp:txXfrm>
    </dsp:sp>
    <dsp:sp modelId="{5633FC4C-8B3A-4483-8A1C-2144CC5A2436}">
      <dsp:nvSpPr>
        <dsp:cNvPr id="0" name=""/>
        <dsp:cNvSpPr/>
      </dsp:nvSpPr>
      <dsp:spPr>
        <a:xfrm>
          <a:off x="2086065" y="1931731"/>
          <a:ext cx="1756603" cy="1602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0" kern="1200" smtClean="0">
              <a:latin typeface="Times New Roman" pitchFamily="18" charset="0"/>
              <a:ea typeface="微软雅黑" pitchFamily="34" charset="-122"/>
              <a:cs typeface="Times New Roman" pitchFamily="18" charset="0"/>
            </a:rPr>
            <a:t>Рассмотрение бюджета</a:t>
          </a:r>
          <a:endParaRPr lang="zh-CN" altLang="en-US" sz="2000" b="0" kern="1200" dirty="0"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sp:txBody>
      <dsp:txXfrm>
        <a:off x="2133007" y="1978673"/>
        <a:ext cx="1662719" cy="1508844"/>
      </dsp:txXfrm>
    </dsp:sp>
    <dsp:sp modelId="{B15E7619-86A3-423D-BD74-CFF93E64EDEA}">
      <dsp:nvSpPr>
        <dsp:cNvPr id="0" name=""/>
        <dsp:cNvSpPr/>
      </dsp:nvSpPr>
      <dsp:spPr>
        <a:xfrm rot="71336">
          <a:off x="3960381" y="2619810"/>
          <a:ext cx="249661" cy="2730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960389" y="2673652"/>
        <a:ext cx="174763" cy="163858"/>
      </dsp:txXfrm>
    </dsp:sp>
    <dsp:sp modelId="{65AA56B8-F676-461F-8D41-3506CC28483A}">
      <dsp:nvSpPr>
        <dsp:cNvPr id="0" name=""/>
        <dsp:cNvSpPr/>
      </dsp:nvSpPr>
      <dsp:spPr>
        <a:xfrm>
          <a:off x="4313627" y="1978744"/>
          <a:ext cx="1781060" cy="1601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0" kern="120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Утверждение бюджета</a:t>
          </a:r>
          <a:endParaRPr lang="zh-CN" altLang="en-US" sz="2000" b="0" kern="120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sp:txBody>
      <dsp:txXfrm>
        <a:off x="4360538" y="2025655"/>
        <a:ext cx="1687238" cy="1507849"/>
      </dsp:txXfrm>
    </dsp:sp>
    <dsp:sp modelId="{82A2DF1C-5833-4876-9A55-C390F287C967}">
      <dsp:nvSpPr>
        <dsp:cNvPr id="0" name=""/>
        <dsp:cNvSpPr/>
      </dsp:nvSpPr>
      <dsp:spPr>
        <a:xfrm rot="74601">
          <a:off x="6199066" y="2667028"/>
          <a:ext cx="221389" cy="2730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99074" y="2720926"/>
        <a:ext cx="154972" cy="163858"/>
      </dsp:txXfrm>
    </dsp:sp>
    <dsp:sp modelId="{B0C1E22B-7563-4150-9F80-59CA811EBED4}">
      <dsp:nvSpPr>
        <dsp:cNvPr id="0" name=""/>
        <dsp:cNvSpPr/>
      </dsp:nvSpPr>
      <dsp:spPr>
        <a:xfrm>
          <a:off x="6512305" y="2063981"/>
          <a:ext cx="1668397" cy="1524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0" kern="120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Исполнение бюджета в текущем году</a:t>
          </a:r>
          <a:endParaRPr lang="zh-CN" altLang="en-US" sz="2000" b="0" kern="120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sp:txBody>
      <dsp:txXfrm>
        <a:off x="6556947" y="2108623"/>
        <a:ext cx="1579113" cy="1434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5E329-30A5-4B25-AFC2-17C4BE424BEB}">
      <dsp:nvSpPr>
        <dsp:cNvPr id="0" name=""/>
        <dsp:cNvSpPr/>
      </dsp:nvSpPr>
      <dsp:spPr>
        <a:xfrm>
          <a:off x="0" y="1440159"/>
          <a:ext cx="2461215" cy="1366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0" kern="120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zh-CN" altLang="en-US" sz="2000" b="0" kern="120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sp:txBody>
      <dsp:txXfrm>
        <a:off x="40023" y="1480182"/>
        <a:ext cx="2381169" cy="1286441"/>
      </dsp:txXfrm>
    </dsp:sp>
    <dsp:sp modelId="{E4C5ACA3-749E-4714-AFA8-652F6532E746}">
      <dsp:nvSpPr>
        <dsp:cNvPr id="0" name=""/>
        <dsp:cNvSpPr/>
      </dsp:nvSpPr>
      <dsp:spPr>
        <a:xfrm rot="14822">
          <a:off x="2827287" y="1964446"/>
          <a:ext cx="423307" cy="333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827287" y="2030931"/>
        <a:ext cx="323255" cy="200105"/>
      </dsp:txXfrm>
    </dsp:sp>
    <dsp:sp modelId="{C4DCE2FC-32E5-4214-B77E-1CF7A3735DCF}">
      <dsp:nvSpPr>
        <dsp:cNvPr id="0" name=""/>
        <dsp:cNvSpPr/>
      </dsp:nvSpPr>
      <dsp:spPr>
        <a:xfrm>
          <a:off x="3583013" y="1463751"/>
          <a:ext cx="2512986" cy="1350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0" kern="1200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rPr>
            <a:t>Утверждение отчета об исполнении бюджета предыдущего года</a:t>
          </a:r>
          <a:endParaRPr lang="zh-CN" altLang="en-US" sz="2000" b="0" kern="1200" dirty="0">
            <a:solidFill>
              <a:schemeClr val="bg1"/>
            </a:solidFill>
            <a:latin typeface="Times New Roman" pitchFamily="18" charset="0"/>
            <a:ea typeface="微软雅黑" pitchFamily="34" charset="-122"/>
            <a:cs typeface="Times New Roman" pitchFamily="18" charset="0"/>
          </a:endParaRPr>
        </a:p>
      </dsp:txBody>
      <dsp:txXfrm>
        <a:off x="3622565" y="1503303"/>
        <a:ext cx="2433882" cy="1271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0.67277</cdr:x>
      <cdr:y>0.17719</cdr:y>
    </cdr:from>
    <cdr:to>
      <cdr:x>1</cdr:x>
      <cdr:y>0.40436</cdr:y>
    </cdr:to>
    <cdr:grpSp>
      <cdr:nvGrpSpPr>
        <cdr:cNvPr id="2" name="组合 29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5328930" y="720100"/>
          <a:ext cx="2591950" cy="923219"/>
          <a:chOff x="21990597" y="6972008"/>
          <a:chExt cx="2478087" cy="923222"/>
        </a:xfrm>
      </cdr:grpSpPr>
      <cdr:sp macro="" textlink="">
        <cdr:nvSpPr>
          <cdr:cNvPr id="3" name="Rectangle 13"/>
          <cdr:cNvSpPr>
            <a:spLocks xmlns:a="http://schemas.openxmlformats.org/drawingml/2006/main" noChangeArrowheads="1"/>
          </cdr:cNvSpPr>
        </cdr:nvSpPr>
        <cdr:spPr bwMode="black">
          <a:xfrm xmlns:a="http://schemas.openxmlformats.org/drawingml/2006/main">
            <a:off x="22050922" y="6972008"/>
            <a:ext cx="1993900" cy="40005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>
            <a:outerShdw dist="17961" dir="2700000" algn="ctr" rotWithShape="0">
              <a:srgbClr val="000000">
                <a:alpha val="50000"/>
              </a:srgbClr>
            </a:outerShdw>
          </a:effectLst>
          <a:extLst xmlns:a="http://schemas.openxmlformats.org/drawingml/2006/main"/>
        </cdr:spPr>
        <cdr:txBody>
          <a:bodyPr xmlns:a="http://schemas.openxmlformats.org/drawingml/2006/main" lIns="91388" tIns="45693" rIns="91388" bIns="45693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</a:rPr>
              <a:t>2025 г.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/>
              <a:ea typeface="微软雅黑"/>
            </a:endParaRPr>
          </a:p>
        </cdr:txBody>
      </cdr:sp>
      <cdr:sp macro="" textlink="">
        <cdr:nvSpPr>
          <cdr:cNvPr id="4" name="Text Box 14"/>
          <cdr:cNvSpPr txBox="1"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22050922" y="7372063"/>
            <a:ext cx="2417762" cy="5231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/>
        </cdr:spPr>
        <cdr:txBody>
          <a:bodyPr xmlns:a="http://schemas.openxmlformats.org/drawingml/2006/main" lIns="91388" tIns="45693" rIns="91388" bIns="45693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eaLnBrk="0" hangingPunct="0">
              <a:defRPr/>
            </a:pPr>
            <a:r>
              <a:rPr lang="ru-RU" altLang="zh-CN" sz="1400" dirty="0" smtClean="0">
                <a:solidFill>
                  <a:srgbClr val="08080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25 283,1 </a:t>
            </a:r>
            <a:r>
              <a:rPr kumimoji="0" lang="ru-RU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тыс. руб. (в том числе УУР –</a:t>
            </a:r>
            <a:r>
              <a:rPr lang="ru-RU" altLang="zh-CN" sz="1400" kern="1200" dirty="0" smtClean="0">
                <a:solidFill>
                  <a:srgbClr val="08080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622,0</a:t>
            </a:r>
            <a:r>
              <a:rPr kumimoji="0" lang="ru-RU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тыс. руб.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cdr:txBody>
      </cdr:sp>
      <cdr:sp macro="" textlink="">
        <cdr:nvSpPr>
          <cdr:cNvPr id="5" name="Line 18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21990597" y="7353013"/>
            <a:ext cx="2405062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  <a:headEnd/>
            <a:tailEnd type="triangle" w="med" len="med"/>
          </a:ln>
          <a:effectLst xmlns:a="http://schemas.openxmlformats.org/drawingml/2006/main"/>
          <a:extLst xmlns:a="http://schemas.openxmlformats.org/drawingml/2006/main"/>
        </cdr:spPr>
        <cdr:txBody>
          <a:bodyPr xmlns:a="http://schemas.openxmlformats.org/drawingml/2006/main" lIns="91388" tIns="45693" rIns="91388" bIns="45693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0.64152</cdr:x>
      <cdr:y>0.31893</cdr:y>
    </cdr:from>
    <cdr:to>
      <cdr:x>1</cdr:x>
      <cdr:y>0.59911</cdr:y>
    </cdr:to>
    <cdr:grpSp>
      <cdr:nvGrpSpPr>
        <cdr:cNvPr id="2" name="组合 29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434679" y="1296132"/>
          <a:ext cx="2478089" cy="1138651"/>
          <a:chOff x="13212639" y="4134076"/>
          <a:chExt cx="2478087" cy="1138667"/>
        </a:xfrm>
      </cdr:grpSpPr>
      <cdr:sp macro="" textlink="">
        <cdr:nvSpPr>
          <cdr:cNvPr id="3" name="Rectangle 13"/>
          <cdr:cNvSpPr>
            <a:spLocks xmlns:a="http://schemas.openxmlformats.org/drawingml/2006/main" noChangeArrowheads="1"/>
          </cdr:cNvSpPr>
        </cdr:nvSpPr>
        <cdr:spPr bwMode="black">
          <a:xfrm xmlns:a="http://schemas.openxmlformats.org/drawingml/2006/main">
            <a:off x="13272964" y="4134076"/>
            <a:ext cx="1993900" cy="40005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>
            <a:outerShdw dist="17961" dir="2700000" algn="ctr" rotWithShape="0">
              <a:srgbClr val="000000">
                <a:alpha val="50000"/>
              </a:srgbClr>
            </a:outerShdw>
          </a:effectLst>
          <a:extLst xmlns:a="http://schemas.openxmlformats.org/drawingml/2006/main"/>
        </cdr:spPr>
        <cdr:txBody>
          <a:bodyPr xmlns:a="http://schemas.openxmlformats.org/drawingml/2006/main" lIns="91388" tIns="45693" rIns="91388" bIns="45693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</a:rPr>
              <a:t>2026 г.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/>
              <a:ea typeface="微软雅黑"/>
            </a:endParaRPr>
          </a:p>
        </cdr:txBody>
      </cdr:sp>
      <cdr:sp macro="" textlink="">
        <cdr:nvSpPr>
          <cdr:cNvPr id="4" name="Text Box 14"/>
          <cdr:cNvSpPr txBox="1"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13272964" y="4534131"/>
            <a:ext cx="2417762" cy="73861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/>
        </cdr:spPr>
        <cdr:txBody>
          <a:bodyPr xmlns:a="http://schemas.openxmlformats.org/drawingml/2006/main" lIns="91388" tIns="45693" rIns="91388" bIns="45693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eaLnBrk="0" hangingPunct="0">
              <a:defRPr/>
            </a:pPr>
            <a:r>
              <a:rPr lang="ru-RU" altLang="zh-CN" sz="1400" dirty="0" smtClean="0">
                <a:solidFill>
                  <a:srgbClr val="08080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23 985,6 </a:t>
            </a:r>
            <a:r>
              <a:rPr kumimoji="0" lang="ru-RU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тыс. руб. (в том числе УУР –</a:t>
            </a:r>
            <a:r>
              <a:rPr lang="ru-RU" altLang="zh-CN" sz="1400" dirty="0">
                <a:solidFill>
                  <a:srgbClr val="08080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ru-RU" altLang="zh-CN" sz="1400" dirty="0" smtClean="0">
                <a:solidFill>
                  <a:srgbClr val="08080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1 176,0 тыс. руб.)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cdr:txBody>
      </cdr:sp>
      <cdr:sp macro="" textlink="">
        <cdr:nvSpPr>
          <cdr:cNvPr id="5" name="Line 18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13212639" y="4515081"/>
            <a:ext cx="2405062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  <a:headEnd/>
            <a:tailEnd type="triangle" w="med" len="med"/>
          </a:ln>
          <a:effectLst xmlns:a="http://schemas.openxmlformats.org/drawingml/2006/main"/>
          <a:extLst xmlns:a="http://schemas.openxmlformats.org/drawingml/2006/main"/>
        </cdr:spPr>
        <cdr:txBody>
          <a:bodyPr xmlns:a="http://schemas.openxmlformats.org/drawingml/2006/main" lIns="91388" tIns="45693" rIns="91388" bIns="45693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3%D1%83%D1%82%D0%BE%D0%B2%D1%81%D0%BA%D0%B8%D0%B9_%D1%81%D0%B5%D0%BB%D1%8C%D1%81%D0%BE%D0%B2%D0%B5%D1%8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Ярошенко О Н.BZR\Desktop\Красногвардее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" y="2645870"/>
            <a:ext cx="4572000" cy="320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90600" y="1510983"/>
            <a:ext cx="7772400" cy="191801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n w="13462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 муниципального образования Красногвардейский сельсовет Бузулукского района Оренбургской области</a:t>
            </a:r>
            <a:r>
              <a:rPr lang="ru-RU" sz="2800" dirty="0">
                <a:solidFill>
                  <a:srgbClr val="00B05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00B050"/>
                </a:solidFill>
                <a:latin typeface="Century Gothic"/>
                <a:ea typeface="+mn-ea"/>
                <a:cs typeface="+mn-cs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480" y="364700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депутатов «О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сельсовета на 2024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68" y="83820"/>
            <a:ext cx="1213663" cy="1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208" y="4911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и приоритетные направления бюджетной политики Администрации МО Красногвардейский сельсовет Бузулукского района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7545" y="2060848"/>
            <a:ext cx="5544615" cy="4464496"/>
          </a:xfrm>
          <a:prstGeom prst="roundRect">
            <a:avLst>
              <a:gd name="adj" fmla="val 2644"/>
            </a:avLst>
          </a:prstGeom>
          <a:gradFill rotWithShape="1">
            <a:gsLst>
              <a:gs pos="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969696">
                <a:alpha val="59000"/>
              </a:srgbClr>
            </a:solidFill>
            <a:round/>
            <a:headEnd/>
            <a:tailEnd/>
          </a:ln>
          <a:effectLst/>
          <a:extLst/>
        </p:spPr>
        <p:txBody>
          <a:bodyPr lIns="91366" tIns="45681" rIns="91366" bIns="45681"/>
          <a:lstStyle/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Внедрение системы управления налоговыми расходами</a:t>
            </a:r>
            <a:r>
              <a:rPr lang="zh-CN" altLang="en-US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Распределение действующих налоговых льгот обязательных к предоставлению в течении 5 лет, 3 лет и 1 года.</a:t>
            </a: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Направление средств  местного бюджета на реализацию национальных проектов, в целях решения задач в соответствии с Указом Президента от 07.05.2012г.</a:t>
            </a: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en-US" altLang="zh-CN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Оптимизация перечня целевых статей местного бюджета</a:t>
            </a:r>
            <a:r>
              <a:rPr lang="zh-CN" altLang="en-US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ru-RU" altLang="zh-CN" sz="14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Ограничение предельных объемов авансовых платежей по закупкам муниципальных учреждений</a:t>
            </a:r>
            <a:r>
              <a:rPr lang="zh-CN" altLang="en-US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ru-RU" altLang="zh-CN" sz="14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Мониторинг просроченной кредиторской задолженности, принятие мер по сокращению и ликвидации</a:t>
            </a:r>
            <a:r>
              <a:rPr lang="zh-CN" altLang="en-US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ru-RU" altLang="zh-CN" sz="14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Обеспечение открытости бюджета</a:t>
            </a:r>
            <a:r>
              <a:rPr lang="zh-CN" altLang="en-US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ru-RU" altLang="zh-CN" sz="14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ru-RU" altLang="zh-CN" sz="14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r>
              <a:rPr lang="ru-RU" altLang="zh-CN" sz="14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Содействие реализации проектов инициативного бюджетирования в 2024-2026 годах.</a:t>
            </a:r>
            <a:endParaRPr lang="zh-CN" altLang="en-US" sz="14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1938" indent="-261938">
              <a:buClr>
                <a:schemeClr val="accent2"/>
              </a:buClr>
              <a:buFont typeface="Wingdings" pitchFamily="2" charset="2"/>
              <a:buChar char="n"/>
            </a:pP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C:\Users\Ярошенко О Н.BZR\Desktop\4383_n216653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74193"/>
            <a:ext cx="3131840" cy="22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5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7590" y="692696"/>
            <a:ext cx="656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Красногвардейского  сельсовета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590" y="2175906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 стоимости земельных участков: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земельным участкам с/х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0,3%;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земельным участкам, занятых жилищном фондом, для личного подсобного хозяйства, дачного хозяйства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ru-RU" sz="1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прочих земельных участков: 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11200" y="1576001"/>
            <a:ext cx="28137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 стоимости имущества: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отношении жилых домов, квартир, комнат, объектов незавершенного строительства(жилой дом), единых недвижимых комплексов(жилой дом), гаражей,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машиномест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хоз. строений площадью не более 50 кв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2,0 %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отношении объектов включенных в перечень, в соответствии с п.7 ст.378.2 НКРФ, а также в отношении объектов, кадастровая стоимость  каждого из которых превышает 300 млн.руб.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0,5 %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отношении прочих объектов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9487" y="5207457"/>
            <a:ext cx="403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lvl="0" algn="ctr">
              <a:defRPr/>
            </a:pPr>
            <a:r>
              <a:rPr lang="ru-RU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гл.23 Налогового кодекса РФ, ставка налога 13%, в отдельных случаях 9</a:t>
            </a:r>
            <a:r>
              <a:rPr lang="ru-RU" sz="1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%,15%, 30</a:t>
            </a:r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% и 35%</a:t>
            </a:r>
          </a:p>
        </p:txBody>
      </p:sp>
      <p:pic>
        <p:nvPicPr>
          <p:cNvPr id="4098" name="Picture 2" descr="C:\Users\Ярошенко О Н.BZR\Desktop\free-png.ru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8" y="1892856"/>
            <a:ext cx="757969" cy="5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Ярошенко О Н.BZR\Desktop\free-png.ru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7" y="4929526"/>
            <a:ext cx="757969" cy="5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Ярошенко О Н.BZR\Desktop\free-png.ru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58" y="1614012"/>
            <a:ext cx="757969" cy="5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9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зачисляются налоги на территории Бузулукского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50635"/>
              </p:ext>
            </p:extLst>
          </p:nvPr>
        </p:nvGraphicFramePr>
        <p:xfrm>
          <a:off x="539550" y="1339026"/>
          <a:ext cx="7992889" cy="4971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0276"/>
                <a:gridCol w="1692613"/>
              </a:tblGrid>
              <a:tr h="973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сельских поселений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12396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400" b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 Доходы от уплаты акцизов на нефтепродукты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Нормативы отчислений устанавливается</a:t>
                      </a:r>
                      <a:r>
                        <a:rPr lang="ru-RU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Законом Оренбургской области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4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2.Налог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(кроме налог на доходы физических лиц в части  суммы налога, превышающей 650 000 руб. относящейся к части налоговой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базы, превышающей 5 000 000 руб.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15,0%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4320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Налог на доходы физических лиц в части  суммы налога, превышающей 650 000 руб. относящейся к части налоговой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базы, превышающей 5 000 000 руб.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3400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Налоги со специальными налоговыми режимами, в том числе: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29575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Единый сельскохозяйственный налог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7787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4. Государственная пошлина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(в зависимости от установленных полномочий)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29575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5. Налог на имущество физических лиц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29575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6. Земельный налог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3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5" y="6926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льготы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31640" y="1165394"/>
            <a:ext cx="6768752" cy="1052026"/>
          </a:xfrm>
          <a:prstGeom prst="roundRect">
            <a:avLst>
              <a:gd name="adj" fmla="val 2644"/>
            </a:avLst>
          </a:prstGeom>
          <a:gradFill rotWithShape="1">
            <a:gsLst>
              <a:gs pos="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969696">
                <a:alpha val="59000"/>
              </a:srgbClr>
            </a:solidFill>
            <a:round/>
            <a:headEnd/>
            <a:tailEnd/>
          </a:ln>
          <a:effectLst/>
          <a:extLst/>
        </p:spPr>
        <p:txBody>
          <a:bodyPr lIns="91366" tIns="45681" rIns="91366" bIns="45681"/>
          <a:lstStyle/>
          <a:p>
            <a:pPr>
              <a:buClr>
                <a:schemeClr val="accent2"/>
              </a:buClr>
            </a:pPr>
            <a:r>
              <a:rPr lang="ru-RU" altLang="zh-CN" sz="16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С 01.01.2023г. по 31.12.2023г. согласно решениям Советов депутатов сельских поселений Бузулукского района члены добровольной народной дружины по охране общественного порядка освобождаются от уплаты: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90662" y="2217419"/>
            <a:ext cx="648072" cy="576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16216" y="2217419"/>
            <a:ext cx="648072" cy="576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2793989"/>
            <a:ext cx="37444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земельного налога </a:t>
            </a:r>
          </a:p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отношении земельных участков: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занятых жилищным фондом и объектами инженерной инфраструктуры жилищно-коммунального комплекса  (за исключением доли в праве на земельный участок,  приходящейся на объект, не относящийся к жилищному</a:t>
            </a:r>
          </a:p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фонду и к объектам инженерной инфраструктуры жилищно-коммунального комплекса) или приобретенных (предоставленных) для жилищного строительства,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приобретенных (предоставленных) для </a:t>
            </a:r>
          </a:p>
          <a:p>
            <a:pPr algn="just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личного подсобного хозяйства, садоводства, огородничества или животноводства, дачного хозяйства;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2793989"/>
            <a:ext cx="3888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ru-RU" altLang="zh-CN" sz="1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налога на имущество физических лиц</a:t>
            </a:r>
          </a:p>
          <a:p>
            <a:pPr algn="ctr">
              <a:buClr>
                <a:schemeClr val="accent2"/>
              </a:buClr>
            </a:pPr>
            <a:r>
              <a:rPr lang="ru-RU" altLang="zh-CN" sz="14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ru-RU" altLang="zh-CN" sz="1200" dirty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в отношении одного объекта налогообложения каждого вида, определенного в п.4 ст.407 Налогового кодекса РФ, по выбору налогоплательщика</a:t>
            </a:r>
            <a:endParaRPr lang="zh-CN" altLang="en-US" sz="1200" dirty="0">
              <a:solidFill>
                <a:srgbClr val="7030A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8975" y="436280"/>
            <a:ext cx="8064896" cy="864096"/>
          </a:xfrm>
          <a:solidFill>
            <a:schemeClr val="bg1">
              <a:alpha val="5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образования Красногвардейский сельсовет</a:t>
            </a:r>
            <a:br>
              <a:rPr lang="ru-RU" sz="27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91341411"/>
              </p:ext>
            </p:extLst>
          </p:nvPr>
        </p:nvGraphicFramePr>
        <p:xfrm>
          <a:off x="307975" y="1988840"/>
          <a:ext cx="3600400" cy="228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5308" y="15876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5546820"/>
              </p:ext>
            </p:extLst>
          </p:nvPr>
        </p:nvGraphicFramePr>
        <p:xfrm>
          <a:off x="4499992" y="1813640"/>
          <a:ext cx="39604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4" descr="Бесплатное фото Абстрактное бумажное понятие ф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Бесплатное фото Абстрактное бумажное понятие ф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cf3.ppt-online.org/files3/slide/k/K3G6mrazJWQlHhNp8X5k9c4F0oyL7vBCsRfqg2/slid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55760"/>
            <a:ext cx="2812604" cy="21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рошенко О Н.BZR\Desktop\1691907307_gas-kvas-com-p-risunki-na-prazdnik-den-svobodnikh-deneg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" y="4110567"/>
            <a:ext cx="4945380" cy="27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726" y="50905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Красногвардейский сельсовет Бузулукского района 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96" y="3507844"/>
            <a:ext cx="191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9755775"/>
              </p:ext>
            </p:extLst>
          </p:nvPr>
        </p:nvGraphicFramePr>
        <p:xfrm>
          <a:off x="1312178" y="1956792"/>
          <a:ext cx="7488832" cy="267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1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Красногвардейский сельсовет Бузулукского района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2023-2026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(тыс. руб.)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09018"/>
              </p:ext>
            </p:extLst>
          </p:nvPr>
        </p:nvGraphicFramePr>
        <p:xfrm>
          <a:off x="467544" y="2204864"/>
          <a:ext cx="8280920" cy="2898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4192"/>
                <a:gridCol w="1344765"/>
                <a:gridCol w="1486319"/>
                <a:gridCol w="1344765"/>
                <a:gridCol w="990879"/>
              </a:tblGrid>
              <a:tr h="4052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источника доходов</a:t>
                      </a:r>
                      <a:endParaRPr lang="ru-RU" sz="12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   </a:t>
                      </a:r>
                    </a:p>
                    <a:p>
                      <a:pPr algn="ctr" fontAlgn="auto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auto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 </a:t>
                      </a:r>
                    </a:p>
                    <a:p>
                      <a:pPr algn="ctr" fontAlgn="auto"/>
                      <a:r>
                        <a:rPr lang="ru-RU" sz="1200" b="0" i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71148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1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10 249,4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943,4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485,8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145,8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8554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их них: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 на доходы физических лиц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7 613,9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8 697,4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реализуемые на территории РФ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indent="0" algn="l" fontAlgn="auto">
                        <a:buFont typeface="Arial" pitchFamily="34" charset="0"/>
                        <a:buNone/>
                      </a:pP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3 192,9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5391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       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4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МО Красногвардейский сельсовет Бузулукского района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2023-2026 гг. (тыс. руб.)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77004"/>
              </p:ext>
            </p:extLst>
          </p:nvPr>
        </p:nvGraphicFramePr>
        <p:xfrm>
          <a:off x="467544" y="2276872"/>
          <a:ext cx="8208912" cy="3813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3912"/>
                <a:gridCol w="1001086"/>
                <a:gridCol w="1201304"/>
                <a:gridCol w="1268044"/>
                <a:gridCol w="1134566"/>
              </a:tblGrid>
              <a:tr h="445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источника доходов</a:t>
                      </a:r>
                      <a:endParaRPr lang="ru-RU" sz="1200" b="1" u="none" strike="noStrike" dirty="0" smtClean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(факт)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   </a:t>
                      </a:r>
                    </a:p>
                    <a:p>
                      <a:pPr algn="ctr" fontAlgn="auto"/>
                      <a:r>
                        <a:rPr lang="ru-RU" sz="12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auto"/>
                      <a:r>
                        <a:rPr lang="ru-RU" sz="1200" b="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 </a:t>
                      </a:r>
                    </a:p>
                    <a:p>
                      <a:pPr algn="ctr" fontAlgn="auto"/>
                      <a:r>
                        <a:rPr lang="ru-RU" sz="1200" b="0" i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02082">
                <a:tc gridSpan="5">
                  <a:txBody>
                    <a:bodyPr/>
                    <a:lstStyle/>
                    <a:p>
                      <a:pPr algn="just" fontAlgn="auto"/>
                      <a:r>
                        <a:rPr lang="ru-RU" sz="1600" b="1" u="none" strike="noStrike" dirty="0" smtClean="0">
                          <a:solidFill>
                            <a:srgbClr val="C31E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всего                       477,9</a:t>
                      </a:r>
                      <a:endParaRPr lang="ru-RU" sz="1400" b="1" u="none" strike="noStrike" dirty="0" smtClean="0">
                        <a:solidFill>
                          <a:srgbClr val="C31E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7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их них: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9249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3745">
                <a:tc>
                  <a:txBody>
                    <a:bodyPr/>
                    <a:lstStyle/>
                    <a:p>
                      <a:pPr marL="0" indent="0" algn="l" fontAlgn="auto">
                        <a:buFont typeface="Arial" pitchFamily="34" charset="0"/>
                        <a:buNone/>
                      </a:pP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нематериальных активов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9553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9553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95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C31E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600" b="1" u="none" strike="noStrike" baseline="0" dirty="0" smtClean="0">
                          <a:solidFill>
                            <a:srgbClr val="C31E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u="none" strike="noStrike" dirty="0" smtClean="0">
                          <a:solidFill>
                            <a:srgbClr val="C31E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всего                       </a:t>
                      </a: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727,3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459,1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984,0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639,1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59" marR="8259" marT="8259" marB="0" anchor="ctr">
                    <a:gradFill flip="none" rotWithShape="1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0716" y="2780928"/>
            <a:ext cx="87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515,7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78092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498,2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278092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493,3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28" y="664805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безвозмездных поступлений МО Красногвардейский сельсовет Бузулукского района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2024-2026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40"/>
          <p:cNvGrpSpPr/>
          <p:nvPr/>
        </p:nvGrpSpPr>
        <p:grpSpPr>
          <a:xfrm>
            <a:off x="418761" y="1709939"/>
            <a:ext cx="7989125" cy="3591507"/>
            <a:chOff x="1963767" y="2405646"/>
            <a:chExt cx="7989125" cy="3442368"/>
          </a:xfrm>
        </p:grpSpPr>
        <p:grpSp>
          <p:nvGrpSpPr>
            <p:cNvPr id="5" name="组合 1"/>
            <p:cNvGrpSpPr>
              <a:grpSpLocks/>
            </p:cNvGrpSpPr>
            <p:nvPr/>
          </p:nvGrpSpPr>
          <p:grpSpPr bwMode="auto">
            <a:xfrm>
              <a:off x="8019971" y="3068211"/>
              <a:ext cx="1932921" cy="2143163"/>
              <a:chOff x="8019971" y="2780874"/>
              <a:chExt cx="1932921" cy="2143164"/>
            </a:xfrm>
          </p:grpSpPr>
          <p:cxnSp>
            <p:nvCxnSpPr>
              <p:cNvPr id="31" name="直接箭头连接符 2"/>
              <p:cNvCxnSpPr/>
              <p:nvPr/>
            </p:nvCxnSpPr>
            <p:spPr>
              <a:xfrm>
                <a:off x="9464328" y="3615610"/>
                <a:ext cx="55226" cy="1308428"/>
              </a:xfrm>
              <a:prstGeom prst="straightConnector1">
                <a:avLst/>
              </a:prstGeom>
              <a:ln w="60325">
                <a:solidFill>
                  <a:schemeClr val="bg1">
                    <a:lumMod val="85000"/>
                  </a:schemeClr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圆角矩形 8"/>
              <p:cNvSpPr/>
              <p:nvPr/>
            </p:nvSpPr>
            <p:spPr bwMode="auto">
              <a:xfrm rot="18900000">
                <a:off x="8019971" y="2780874"/>
                <a:ext cx="1932921" cy="147425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altLang="zh-CN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Прочие б</a:t>
                </a:r>
                <a:r>
                  <a:rPr lang="ru-RU" altLang="zh-CN" b="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езвозмездные поступления</a:t>
                </a:r>
                <a:endParaRPr lang="zh-CN" altLang="en-US" b="0" dirty="0">
                  <a:solidFill>
                    <a:schemeClr val="tx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5925493" y="2705370"/>
              <a:ext cx="2512768" cy="2506004"/>
              <a:chOff x="5925493" y="2418032"/>
              <a:chExt cx="2512768" cy="2506004"/>
            </a:xfrm>
          </p:grpSpPr>
          <p:cxnSp>
            <p:nvCxnSpPr>
              <p:cNvPr id="26" name="直接箭头连接符 10"/>
              <p:cNvCxnSpPr/>
              <p:nvPr/>
            </p:nvCxnSpPr>
            <p:spPr>
              <a:xfrm>
                <a:off x="7870084" y="3501291"/>
                <a:ext cx="39026" cy="1422745"/>
              </a:xfrm>
              <a:prstGeom prst="straightConnector1">
                <a:avLst/>
              </a:prstGeom>
              <a:ln w="60325">
                <a:solidFill>
                  <a:schemeClr val="bg1">
                    <a:lumMod val="85000"/>
                  </a:schemeClr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11"/>
              <p:cNvGrpSpPr>
                <a:grpSpLocks/>
              </p:cNvGrpSpPr>
              <p:nvPr/>
            </p:nvGrpSpPr>
            <p:grpSpPr bwMode="auto">
              <a:xfrm>
                <a:off x="5925493" y="2418032"/>
                <a:ext cx="2512768" cy="1557337"/>
                <a:chOff x="4573980" y="2285593"/>
                <a:chExt cx="1993788" cy="1483834"/>
              </a:xfrm>
            </p:grpSpPr>
            <p:sp>
              <p:nvSpPr>
                <p:cNvPr id="29" name="圆角矩形 14"/>
                <p:cNvSpPr/>
                <p:nvPr/>
              </p:nvSpPr>
              <p:spPr>
                <a:xfrm rot="18900000">
                  <a:off x="5083933" y="2285593"/>
                  <a:ext cx="1483835" cy="1483834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altLang="zh-CN" b="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  <a:p>
                  <a:pPr algn="ctr">
                    <a:defRPr/>
                  </a:pPr>
                  <a:endParaRPr lang="ru-RU" altLang="zh-CN" dirty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  <a:p>
                  <a:pPr algn="ctr">
                    <a:defRPr/>
                  </a:pPr>
                  <a:r>
                    <a:rPr lang="ru-RU" altLang="zh-CN" b="0" dirty="0" smtClean="0">
                      <a:solidFill>
                        <a:schemeClr val="tx1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Иные МБТ</a:t>
                  </a:r>
                  <a:endParaRPr lang="zh-CN" altLang="en-US" b="0" dirty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圆角矩形 15"/>
                <p:cNvSpPr/>
                <p:nvPr/>
              </p:nvSpPr>
              <p:spPr>
                <a:xfrm rot="18900000">
                  <a:off x="4573980" y="2421240"/>
                  <a:ext cx="1231911" cy="122972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ru-RU" altLang="zh-CN" b="0" dirty="0" smtClean="0">
                      <a:solidFill>
                        <a:schemeClr val="tx1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Субвенции</a:t>
                  </a:r>
                  <a:endParaRPr lang="zh-CN" altLang="en-US" b="0" dirty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" name="组合 16"/>
            <p:cNvGrpSpPr>
              <a:grpSpLocks/>
            </p:cNvGrpSpPr>
            <p:nvPr/>
          </p:nvGrpSpPr>
          <p:grpSpPr bwMode="auto">
            <a:xfrm>
              <a:off x="4548488" y="2405646"/>
              <a:ext cx="1550986" cy="2674679"/>
              <a:chOff x="4548488" y="2118308"/>
              <a:chExt cx="1550986" cy="2674680"/>
            </a:xfrm>
          </p:grpSpPr>
          <p:cxnSp>
            <p:nvCxnSpPr>
              <p:cNvPr id="20" name="直接箭头连接符 17"/>
              <p:cNvCxnSpPr/>
              <p:nvPr/>
            </p:nvCxnSpPr>
            <p:spPr>
              <a:xfrm rot="5400000">
                <a:off x="4487100" y="4187357"/>
                <a:ext cx="1209675" cy="1588"/>
              </a:xfrm>
              <a:prstGeom prst="straightConnector1">
                <a:avLst/>
              </a:prstGeom>
              <a:ln w="60325">
                <a:solidFill>
                  <a:schemeClr val="bg1">
                    <a:lumMod val="85000"/>
                  </a:schemeClr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圆角矩形 23"/>
              <p:cNvSpPr/>
              <p:nvPr/>
            </p:nvSpPr>
            <p:spPr bwMode="auto">
              <a:xfrm rot="18900000">
                <a:off x="4548488" y="2118308"/>
                <a:ext cx="1550986" cy="129063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altLang="zh-CN" b="0" dirty="0" smtClean="0">
                  <a:solidFill>
                    <a:schemeClr val="tx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altLang="zh-CN" b="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Субсидии бюджетам</a:t>
                </a:r>
                <a:endParaRPr lang="zh-CN" altLang="en-US" b="0" dirty="0">
                  <a:solidFill>
                    <a:schemeClr val="tx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8" name="组合 24"/>
            <p:cNvGrpSpPr>
              <a:grpSpLocks/>
            </p:cNvGrpSpPr>
            <p:nvPr/>
          </p:nvGrpSpPr>
          <p:grpSpPr bwMode="auto">
            <a:xfrm>
              <a:off x="3418748" y="3094871"/>
              <a:ext cx="1552576" cy="2035417"/>
              <a:chOff x="3418748" y="2807533"/>
              <a:chExt cx="1552576" cy="2035417"/>
            </a:xfrm>
          </p:grpSpPr>
          <p:cxnSp>
            <p:nvCxnSpPr>
              <p:cNvPr id="15" name="直接箭头连接符 25"/>
              <p:cNvCxnSpPr/>
              <p:nvPr/>
            </p:nvCxnSpPr>
            <p:spPr>
              <a:xfrm flipH="1">
                <a:off x="3852709" y="3636447"/>
                <a:ext cx="11113" cy="1206503"/>
              </a:xfrm>
              <a:prstGeom prst="straightConnector1">
                <a:avLst/>
              </a:prstGeom>
              <a:ln w="60325">
                <a:solidFill>
                  <a:schemeClr val="bg1">
                    <a:lumMod val="85000"/>
                  </a:schemeClr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圆角矩形 30"/>
              <p:cNvSpPr/>
              <p:nvPr/>
            </p:nvSpPr>
            <p:spPr bwMode="auto">
              <a:xfrm rot="18900000">
                <a:off x="3418748" y="2807533"/>
                <a:ext cx="1552576" cy="129063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altLang="zh-CN" b="0" dirty="0" smtClean="0">
                  <a:solidFill>
                    <a:schemeClr val="tx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altLang="zh-CN" b="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Дотации бюджетам</a:t>
                </a:r>
                <a:endParaRPr lang="zh-CN" altLang="en-US" b="0" dirty="0">
                  <a:solidFill>
                    <a:schemeClr val="tx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" name="组合 31"/>
            <p:cNvGrpSpPr>
              <a:grpSpLocks/>
            </p:cNvGrpSpPr>
            <p:nvPr/>
          </p:nvGrpSpPr>
          <p:grpSpPr bwMode="auto">
            <a:xfrm>
              <a:off x="1963767" y="2460521"/>
              <a:ext cx="2388875" cy="3387493"/>
              <a:chOff x="1963767" y="2173183"/>
              <a:chExt cx="2388875" cy="3387494"/>
            </a:xfrm>
          </p:grpSpPr>
          <p:grpSp>
            <p:nvGrpSpPr>
              <p:cNvPr id="10" name="组合 20"/>
              <p:cNvGrpSpPr>
                <a:grpSpLocks/>
              </p:cNvGrpSpPr>
              <p:nvPr/>
            </p:nvGrpSpPr>
            <p:grpSpPr bwMode="auto">
              <a:xfrm>
                <a:off x="1987292" y="2173183"/>
                <a:ext cx="2365350" cy="1557337"/>
                <a:chOff x="1448609" y="2055886"/>
                <a:chExt cx="1876817" cy="1483834"/>
              </a:xfrm>
            </p:grpSpPr>
            <p:sp>
              <p:nvSpPr>
                <p:cNvPr id="13" name="圆角矩形 38"/>
                <p:cNvSpPr/>
                <p:nvPr/>
              </p:nvSpPr>
              <p:spPr>
                <a:xfrm rot="18900000">
                  <a:off x="1448609" y="2055886"/>
                  <a:ext cx="1876817" cy="1483834"/>
                </a:xfrm>
                <a:prstGeom prst="roundRect">
                  <a:avLst/>
                </a:prstGeom>
                <a:solidFill>
                  <a:srgbClr val="C00000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b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圆角矩形 39"/>
                <p:cNvSpPr/>
                <p:nvPr/>
              </p:nvSpPr>
              <p:spPr>
                <a:xfrm rot="18900000">
                  <a:off x="1576533" y="2110189"/>
                  <a:ext cx="1539365" cy="1359676"/>
                </a:xfrm>
                <a:prstGeom prst="roundRect">
                  <a:avLst/>
                </a:prstGeom>
                <a:solidFill>
                  <a:srgbClr val="FF0000"/>
                </a:solidFill>
                <a:ln w="508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ru-RU" altLang="zh-CN" b="0" dirty="0" smtClean="0">
                      <a:solidFill>
                        <a:schemeClr val="tx1"/>
                      </a:solidFill>
                      <a:latin typeface="Times New Roman" pitchFamily="18" charset="0"/>
                      <a:ea typeface="微软雅黑" pitchFamily="34" charset="-122"/>
                      <a:cs typeface="Times New Roman" pitchFamily="18" charset="0"/>
                    </a:rPr>
                    <a:t>Безвозмездные поступления</a:t>
                  </a:r>
                  <a:endParaRPr lang="zh-CN" altLang="en-US" b="0" dirty="0">
                    <a:solidFill>
                      <a:schemeClr val="tx1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TextBox 34"/>
              <p:cNvSpPr txBox="1">
                <a:spLocks noChangeArrowheads="1"/>
              </p:cNvSpPr>
              <p:nvPr/>
            </p:nvSpPr>
            <p:spPr bwMode="auto">
              <a:xfrm>
                <a:off x="1963767" y="5221232"/>
                <a:ext cx="770519" cy="339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6896" tIns="53443" rIns="106896" bIns="53443">
                <a:spAutoFit/>
              </a:bodyPr>
              <a:lstStyle/>
              <a:p>
                <a:r>
                  <a:rPr lang="ru-RU" altLang="zh-CN" sz="1600" b="1" dirty="0" smtClean="0"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2024г</a:t>
                </a:r>
                <a:r>
                  <a:rPr lang="ru-RU" altLang="zh-CN" sz="1600" dirty="0" smtClean="0"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.</a:t>
                </a:r>
                <a:endParaRPr lang="en-US" altLang="zh-CN" sz="1600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cxnSp>
        <p:nvCxnSpPr>
          <p:cNvPr id="35" name="直接箭头连接符 17"/>
          <p:cNvCxnSpPr/>
          <p:nvPr/>
        </p:nvCxnSpPr>
        <p:spPr bwMode="auto">
          <a:xfrm>
            <a:off x="4901992" y="3572364"/>
            <a:ext cx="0" cy="996026"/>
          </a:xfrm>
          <a:prstGeom prst="straightConnector1">
            <a:avLst/>
          </a:prstGeom>
          <a:ln w="60325">
            <a:solidFill>
              <a:schemeClr val="bg1">
                <a:lumMod val="8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34660"/>
              </p:ext>
            </p:extLst>
          </p:nvPr>
        </p:nvGraphicFramePr>
        <p:xfrm>
          <a:off x="1164670" y="4949879"/>
          <a:ext cx="707973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3074"/>
                <a:gridCol w="1008112"/>
                <a:gridCol w="1152128"/>
                <a:gridCol w="1008112"/>
                <a:gridCol w="1080120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17495,4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257,0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12299,1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10346,5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9871,0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4" name="直接箭头连接符 17"/>
          <p:cNvCxnSpPr/>
          <p:nvPr/>
        </p:nvCxnSpPr>
        <p:spPr bwMode="auto">
          <a:xfrm flipH="1">
            <a:off x="1331640" y="3895032"/>
            <a:ext cx="1588" cy="713403"/>
          </a:xfrm>
          <a:prstGeom prst="straightConnector1">
            <a:avLst/>
          </a:prstGeom>
          <a:ln w="60325">
            <a:solidFill>
              <a:schemeClr val="bg1">
                <a:lumMod val="8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418761" y="5295031"/>
            <a:ext cx="770519" cy="3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896" tIns="53443" rIns="106896" bIns="53443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2025г</a:t>
            </a:r>
            <a:r>
              <a:rPr lang="ru-RU" altLang="zh-CN" sz="1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endParaRPr lang="en-US" altLang="zh-CN" sz="16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418761" y="5661248"/>
            <a:ext cx="770519" cy="35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896" tIns="53443" rIns="106896" bIns="53443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2026г</a:t>
            </a:r>
            <a:r>
              <a:rPr lang="ru-RU" altLang="zh-CN" sz="1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endParaRPr lang="en-US" altLang="zh-CN" sz="16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136" y="74450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Красногвардейский сельсовет Бузулукского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на 2024 год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8948659"/>
              </p:ext>
            </p:extLst>
          </p:nvPr>
        </p:nvGraphicFramePr>
        <p:xfrm>
          <a:off x="1115616" y="2132856"/>
          <a:ext cx="691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29"/>
          <p:cNvGrpSpPr>
            <a:grpSpLocks/>
          </p:cNvGrpSpPr>
          <p:nvPr/>
        </p:nvGrpSpPr>
        <p:grpSpPr bwMode="auto">
          <a:xfrm>
            <a:off x="6438334" y="3167419"/>
            <a:ext cx="2591951" cy="707776"/>
            <a:chOff x="21990597" y="6972008"/>
            <a:chExt cx="2478087" cy="707778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black">
            <a:xfrm>
              <a:off x="22050922" y="6972008"/>
              <a:ext cx="1993900" cy="4000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 lIns="91388" tIns="45693" rIns="91388" bIns="45693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2024 г.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2050922" y="7372063"/>
              <a:ext cx="2417762" cy="3077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1388" tIns="45693" rIns="91388" bIns="45693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hangingPunct="0">
                <a:defRPr/>
              </a:pPr>
              <a:r>
                <a:rPr lang="ru-RU" altLang="zh-CN" sz="1400" dirty="0" smtClean="0">
                  <a:solidFill>
                    <a:srgbClr val="080808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29 954,5 </a:t>
              </a:r>
              <a:r>
                <a:rPr kumimoji="0" lang="ru-RU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тыс. руб. 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H="1">
              <a:off x="21990597" y="7353013"/>
              <a:ext cx="2405062" cy="0"/>
            </a:xfrm>
            <a:prstGeom prst="line">
              <a:avLst/>
            </a:prstGeom>
            <a:noFill/>
            <a:ln w="9525" cap="flat" cmpd="sng" algn="ctr">
              <a:solidFill>
                <a:srgbClr val="CC0000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  <a:extLst/>
          </p:spPr>
          <p:txBody>
            <a:bodyPr lIns="91388" tIns="45693" rIns="91388" bIns="45693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Глоссарий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4" y="1281083"/>
            <a:ext cx="60118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2" y="2276872"/>
            <a:ext cx="52181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4" y="5327547"/>
            <a:ext cx="4547816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Ярошенко О Н.BZR\Desktop\budz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244707" cy="33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5" y="3341638"/>
            <a:ext cx="5956624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8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290" y="54868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Красногвардейский сельсовет Бузулукского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на 2025 год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43809223"/>
              </p:ext>
            </p:extLst>
          </p:nvPr>
        </p:nvGraphicFramePr>
        <p:xfrm>
          <a:off x="490404" y="2062748"/>
          <a:ext cx="79208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8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290" y="54868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Красногвардейский сельсовет Бузулукского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на 2026 год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8008596"/>
              </p:ext>
            </p:extLst>
          </p:nvPr>
        </p:nvGraphicFramePr>
        <p:xfrm>
          <a:off x="467544" y="2492896"/>
          <a:ext cx="691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1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ЖКХ бюджета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Красногвардейский сельсовет Бузулукского района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33039257"/>
              </p:ext>
            </p:extLst>
          </p:nvPr>
        </p:nvGraphicFramePr>
        <p:xfrm>
          <a:off x="539552" y="1916832"/>
          <a:ext cx="7776864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36864" y="6122908"/>
            <a:ext cx="157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6206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майских Указов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РФ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67744" y="1340768"/>
            <a:ext cx="4608512" cy="450655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969696">
                <a:alpha val="69000"/>
              </a:srgbClr>
            </a:solidFill>
            <a:round/>
            <a:headEnd/>
            <a:tailEnd/>
          </a:ln>
          <a:effectLst/>
          <a:extLst/>
        </p:spPr>
        <p:txBody>
          <a:bodyPr lIns="91366" tIns="45681" rIns="91366" bIns="4568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Средняя заработная плата в 2023 году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>
            <a:off x="165890" y="1920458"/>
            <a:ext cx="6557475" cy="1851024"/>
            <a:chOff x="1369662" y="2325689"/>
            <a:chExt cx="6557475" cy="1851024"/>
          </a:xfrm>
        </p:grpSpPr>
        <p:sp>
          <p:nvSpPr>
            <p:cNvPr id="8" name="右箭头 17"/>
            <p:cNvSpPr/>
            <p:nvPr/>
          </p:nvSpPr>
          <p:spPr>
            <a:xfrm flipH="1">
              <a:off x="5519837" y="3022600"/>
              <a:ext cx="504825" cy="355600"/>
            </a:xfrm>
            <a:prstGeom prst="rightArrow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388" tIns="45693" rIns="91388" bIns="45693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右箭头 18"/>
            <p:cNvSpPr/>
            <p:nvPr/>
          </p:nvSpPr>
          <p:spPr>
            <a:xfrm>
              <a:off x="3215581" y="3022600"/>
              <a:ext cx="504825" cy="355600"/>
            </a:xfrm>
            <a:prstGeom prst="rightArrow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388" tIns="45693" rIns="91388" bIns="45693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0" name="组合 19"/>
            <p:cNvGrpSpPr>
              <a:grpSpLocks/>
            </p:cNvGrpSpPr>
            <p:nvPr/>
          </p:nvGrpSpPr>
          <p:grpSpPr bwMode="auto">
            <a:xfrm>
              <a:off x="1369662" y="2343150"/>
              <a:ext cx="1833562" cy="1833563"/>
              <a:chOff x="1370041" y="1571836"/>
              <a:chExt cx="1833508" cy="1833509"/>
            </a:xfrm>
          </p:grpSpPr>
          <p:sp>
            <p:nvSpPr>
              <p:cNvPr id="13" name="空心弧 20"/>
              <p:cNvSpPr/>
              <p:nvPr/>
            </p:nvSpPr>
            <p:spPr>
              <a:xfrm rot="1102823">
                <a:off x="1370041" y="1571836"/>
                <a:ext cx="1833508" cy="1833509"/>
              </a:xfrm>
              <a:prstGeom prst="blockArc">
                <a:avLst>
                  <a:gd name="adj1" fmla="val 10800000"/>
                  <a:gd name="adj2" fmla="val 10331877"/>
                  <a:gd name="adj3" fmla="val 19879"/>
                </a:avLst>
              </a:prstGeom>
              <a:solidFill>
                <a:srgbClr val="B9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1638871" y="2006808"/>
                <a:ext cx="1289012" cy="954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91388" tIns="45693" rIns="91388" bIns="45693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itchFamily="18" charset="0"/>
                    <a:ea typeface="微软雅黑"/>
                    <a:cs typeface="Times New Roman" pitchFamily="18" charset="0"/>
                  </a:rPr>
                  <a:t>Пед</a:t>
                </a:r>
                <a:r>
                  <a:rPr kumimoji="0" lang="ru-RU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itchFamily="18" charset="0"/>
                    <a:ea typeface="微软雅黑"/>
                    <a:cs typeface="Times New Roman" pitchFamily="18" charset="0"/>
                  </a:rPr>
                  <a:t>. работники общее обр.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noProof="0" dirty="0" smtClean="0">
                    <a:solidFill>
                      <a:srgbClr val="000000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42162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endParaRPr>
              </a:p>
            </p:txBody>
          </p:sp>
        </p:grpSp>
        <p:sp>
          <p:nvSpPr>
            <p:cNvPr id="11" name="空心弧 23"/>
            <p:cNvSpPr/>
            <p:nvPr/>
          </p:nvSpPr>
          <p:spPr bwMode="auto">
            <a:xfrm rot="4624044">
              <a:off x="3685539" y="2325688"/>
              <a:ext cx="1833562" cy="1833563"/>
            </a:xfrm>
            <a:prstGeom prst="blockArc">
              <a:avLst>
                <a:gd name="adj1" fmla="val 11800415"/>
                <a:gd name="adj2" fmla="val 11257951"/>
                <a:gd name="adj3" fmla="val 18106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空心弧 26"/>
            <p:cNvSpPr/>
            <p:nvPr/>
          </p:nvSpPr>
          <p:spPr bwMode="auto">
            <a:xfrm rot="3334648">
              <a:off x="6093574" y="2327275"/>
              <a:ext cx="1833563" cy="1833563"/>
            </a:xfrm>
            <a:prstGeom prst="blockArc">
              <a:avLst>
                <a:gd name="adj1" fmla="val 17345758"/>
                <a:gd name="adj2" fmla="val 16945271"/>
                <a:gd name="adj3" fmla="val 18928"/>
              </a:avLst>
            </a:prstGeom>
            <a:gradFill rotWithShape="1">
              <a:gsLst>
                <a:gs pos="0">
                  <a:srgbClr val="CC0000">
                    <a:shade val="51000"/>
                    <a:satMod val="130000"/>
                  </a:srgbClr>
                </a:gs>
                <a:gs pos="80000">
                  <a:srgbClr val="CC0000">
                    <a:shade val="93000"/>
                    <a:satMod val="130000"/>
                  </a:srgbClr>
                </a:gs>
                <a:gs pos="100000">
                  <a:srgbClr val="CC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C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15" name="空心弧 20"/>
          <p:cNvSpPr/>
          <p:nvPr/>
        </p:nvSpPr>
        <p:spPr bwMode="auto">
          <a:xfrm rot="1102823">
            <a:off x="7190577" y="1929189"/>
            <a:ext cx="1833563" cy="1833563"/>
          </a:xfrm>
          <a:prstGeom prst="blockArc">
            <a:avLst>
              <a:gd name="adj1" fmla="val 10800000"/>
              <a:gd name="adj2" fmla="val 10331877"/>
              <a:gd name="adj3" fmla="val 19879"/>
            </a:avLst>
          </a:prstGeom>
          <a:solidFill>
            <a:srgbClr val="B90000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右箭头 17"/>
          <p:cNvSpPr/>
          <p:nvPr/>
        </p:nvSpPr>
        <p:spPr>
          <a:xfrm flipH="1">
            <a:off x="6731473" y="2569344"/>
            <a:ext cx="504825" cy="355600"/>
          </a:xfrm>
          <a:prstGeom prst="rightArrow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88" tIns="45693" rIns="91388" bIns="4569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1780" y="2371387"/>
            <a:ext cx="1549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1400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Пед</a:t>
            </a: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. работники дошкольное обр. </a:t>
            </a:r>
          </a:p>
          <a:p>
            <a:pPr lvl="0" algn="ctr"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37100</a:t>
            </a:r>
            <a:endParaRPr lang="en-US" altLang="zh-CN" sz="1400" b="1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6522" y="2371387"/>
            <a:ext cx="11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Работники учреждений культуры</a:t>
            </a:r>
          </a:p>
          <a:p>
            <a:pPr lvl="0" algn="ctr"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38179</a:t>
            </a:r>
            <a:endParaRPr lang="en-US" altLang="zh-CN" sz="1400" b="1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2320" y="2333376"/>
            <a:ext cx="1469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1400" dirty="0" err="1">
                <a:latin typeface="Times New Roman" pitchFamily="18" charset="0"/>
                <a:ea typeface="微软雅黑"/>
                <a:cs typeface="Times New Roman" pitchFamily="18" charset="0"/>
              </a:rPr>
              <a:t>Пед</a:t>
            </a: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работники</a:t>
            </a:r>
          </a:p>
          <a:p>
            <a:pPr lvl="0" algn="ctr">
              <a:defRPr/>
            </a:pP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доп.</a:t>
            </a:r>
          </a:p>
          <a:p>
            <a:pPr lvl="0" algn="ctr">
              <a:defRPr/>
            </a:pP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образования </a:t>
            </a:r>
            <a:endParaRPr lang="ru-RU" altLang="zh-CN" sz="1400" b="1" dirty="0"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altLang="zh-CN" sz="1400" b="1" dirty="0" smtClean="0">
                <a:latin typeface="Times New Roman" pitchFamily="18" charset="0"/>
                <a:ea typeface="微软雅黑"/>
                <a:cs typeface="Times New Roman" pitchFamily="18" charset="0"/>
              </a:rPr>
              <a:t>42870</a:t>
            </a:r>
            <a:endParaRPr lang="en-US" altLang="zh-CN" sz="1400" b="1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339752" y="3734018"/>
            <a:ext cx="4608512" cy="450655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969696">
                <a:alpha val="69000"/>
              </a:srgbClr>
            </a:solidFill>
            <a:round/>
            <a:headEnd/>
            <a:tailEnd/>
          </a:ln>
          <a:effectLst/>
          <a:extLst/>
        </p:spPr>
        <p:txBody>
          <a:bodyPr lIns="91366" tIns="45681" rIns="91366" bIns="45681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Средняя заработная плата в 2024 году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pSp>
        <p:nvGrpSpPr>
          <p:cNvPr id="21" name="组合 33"/>
          <p:cNvGrpSpPr/>
          <p:nvPr/>
        </p:nvGrpSpPr>
        <p:grpSpPr>
          <a:xfrm>
            <a:off x="240113" y="4201170"/>
            <a:ext cx="6557475" cy="1851024"/>
            <a:chOff x="1369662" y="2325689"/>
            <a:chExt cx="6557475" cy="1851024"/>
          </a:xfrm>
        </p:grpSpPr>
        <p:sp>
          <p:nvSpPr>
            <p:cNvPr id="22" name="右箭头 17"/>
            <p:cNvSpPr/>
            <p:nvPr/>
          </p:nvSpPr>
          <p:spPr>
            <a:xfrm flipH="1">
              <a:off x="5519837" y="3022600"/>
              <a:ext cx="504825" cy="355600"/>
            </a:xfrm>
            <a:prstGeom prst="rightArrow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388" tIns="45693" rIns="91388" bIns="45693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右箭头 18"/>
            <p:cNvSpPr/>
            <p:nvPr/>
          </p:nvSpPr>
          <p:spPr>
            <a:xfrm>
              <a:off x="3215581" y="3022600"/>
              <a:ext cx="504825" cy="355600"/>
            </a:xfrm>
            <a:prstGeom prst="rightArrow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388" tIns="45693" rIns="91388" bIns="45693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24" name="组合 19"/>
            <p:cNvGrpSpPr>
              <a:grpSpLocks/>
            </p:cNvGrpSpPr>
            <p:nvPr/>
          </p:nvGrpSpPr>
          <p:grpSpPr bwMode="auto">
            <a:xfrm>
              <a:off x="1369662" y="2343150"/>
              <a:ext cx="1833562" cy="1833563"/>
              <a:chOff x="1370041" y="1571836"/>
              <a:chExt cx="1833508" cy="1833509"/>
            </a:xfrm>
          </p:grpSpPr>
          <p:sp>
            <p:nvSpPr>
              <p:cNvPr id="27" name="空心弧 20"/>
              <p:cNvSpPr/>
              <p:nvPr/>
            </p:nvSpPr>
            <p:spPr>
              <a:xfrm rot="1102823">
                <a:off x="1370041" y="1571836"/>
                <a:ext cx="1833508" cy="1833509"/>
              </a:xfrm>
              <a:prstGeom prst="blockArc">
                <a:avLst>
                  <a:gd name="adj1" fmla="val 10800000"/>
                  <a:gd name="adj2" fmla="val 10331877"/>
                  <a:gd name="adj3" fmla="val 19879"/>
                </a:avLst>
              </a:prstGeom>
              <a:solidFill>
                <a:srgbClr val="B9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1638871" y="2006808"/>
                <a:ext cx="1289012" cy="954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lIns="91388" tIns="45693" rIns="91388" bIns="45693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itchFamily="18" charset="0"/>
                    <a:ea typeface="微软雅黑"/>
                    <a:cs typeface="Times New Roman" pitchFamily="18" charset="0"/>
                  </a:rPr>
                  <a:t>Пед</a:t>
                </a:r>
                <a:r>
                  <a:rPr kumimoji="0" lang="ru-RU" altLang="zh-CN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Times New Roman" pitchFamily="18" charset="0"/>
                    <a:ea typeface="微软雅黑"/>
                    <a:cs typeface="Times New Roman" pitchFamily="18" charset="0"/>
                  </a:rPr>
                  <a:t>. работники общее обр.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noProof="0" dirty="0" smtClean="0">
                    <a:solidFill>
                      <a:srgbClr val="000000"/>
                    </a:solidFill>
                    <a:latin typeface="Times New Roman" pitchFamily="18" charset="0"/>
                    <a:ea typeface="微软雅黑"/>
                    <a:cs typeface="Times New Roman" pitchFamily="18" charset="0"/>
                  </a:rPr>
                  <a:t>47000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endParaRPr>
              </a:p>
            </p:txBody>
          </p:sp>
        </p:grpSp>
        <p:sp>
          <p:nvSpPr>
            <p:cNvPr id="25" name="空心弧 23"/>
            <p:cNvSpPr/>
            <p:nvPr/>
          </p:nvSpPr>
          <p:spPr bwMode="auto">
            <a:xfrm rot="4624044">
              <a:off x="3685539" y="2325688"/>
              <a:ext cx="1833562" cy="1833563"/>
            </a:xfrm>
            <a:prstGeom prst="blockArc">
              <a:avLst>
                <a:gd name="adj1" fmla="val 11800415"/>
                <a:gd name="adj2" fmla="val 11257951"/>
                <a:gd name="adj3" fmla="val 18106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空心弧 26"/>
            <p:cNvSpPr/>
            <p:nvPr/>
          </p:nvSpPr>
          <p:spPr bwMode="auto">
            <a:xfrm rot="3334648">
              <a:off x="6093574" y="2327275"/>
              <a:ext cx="1833563" cy="1833563"/>
            </a:xfrm>
            <a:prstGeom prst="blockArc">
              <a:avLst>
                <a:gd name="adj1" fmla="val 17345758"/>
                <a:gd name="adj2" fmla="val 16945271"/>
                <a:gd name="adj3" fmla="val 18928"/>
              </a:avLst>
            </a:prstGeom>
            <a:gradFill rotWithShape="1">
              <a:gsLst>
                <a:gs pos="0">
                  <a:srgbClr val="CC0000">
                    <a:shade val="51000"/>
                    <a:satMod val="130000"/>
                  </a:srgbClr>
                </a:gs>
                <a:gs pos="80000">
                  <a:srgbClr val="CC0000">
                    <a:shade val="93000"/>
                    <a:satMod val="130000"/>
                  </a:srgbClr>
                </a:gs>
                <a:gs pos="100000">
                  <a:srgbClr val="CC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C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29" name="空心弧 20"/>
          <p:cNvSpPr/>
          <p:nvPr/>
        </p:nvSpPr>
        <p:spPr bwMode="auto">
          <a:xfrm rot="1102823">
            <a:off x="7226195" y="4218632"/>
            <a:ext cx="1833563" cy="1833563"/>
          </a:xfrm>
          <a:prstGeom prst="blockArc">
            <a:avLst>
              <a:gd name="adj1" fmla="val 10800000"/>
              <a:gd name="adj2" fmla="val 10331877"/>
              <a:gd name="adj3" fmla="val 19879"/>
            </a:avLst>
          </a:prstGeom>
          <a:solidFill>
            <a:srgbClr val="B90000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0" name="右箭头 17"/>
          <p:cNvSpPr/>
          <p:nvPr/>
        </p:nvSpPr>
        <p:spPr>
          <a:xfrm flipH="1">
            <a:off x="6767090" y="4858788"/>
            <a:ext cx="504825" cy="355600"/>
          </a:xfrm>
          <a:prstGeom prst="rightArrow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88" tIns="45693" rIns="91388" bIns="4569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6567" y="4574066"/>
            <a:ext cx="1172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1400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Пед</a:t>
            </a: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. работники дошкольное обр. </a:t>
            </a:r>
          </a:p>
          <a:p>
            <a:pPr lvl="0" algn="ctr"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43710</a:t>
            </a:r>
            <a:endParaRPr lang="en-US" altLang="zh-CN" sz="1400" b="1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4550637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Работники учреждений культуры</a:t>
            </a:r>
          </a:p>
          <a:p>
            <a:pPr lvl="0" algn="ctr"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40400</a:t>
            </a:r>
            <a:endParaRPr lang="en-US" altLang="zh-CN" sz="1400" b="1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7394" y="4550637"/>
            <a:ext cx="1152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zh-CN" sz="1400" dirty="0" err="1">
                <a:latin typeface="Times New Roman" pitchFamily="18" charset="0"/>
                <a:ea typeface="微软雅黑"/>
                <a:cs typeface="Times New Roman" pitchFamily="18" charset="0"/>
              </a:rPr>
              <a:t>Пед</a:t>
            </a: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работники</a:t>
            </a:r>
          </a:p>
          <a:p>
            <a:pPr lvl="0" algn="ctr">
              <a:defRPr/>
            </a:pP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доп.</a:t>
            </a:r>
          </a:p>
          <a:p>
            <a:pPr lvl="0" algn="ctr">
              <a:defRPr/>
            </a:pPr>
            <a:r>
              <a:rPr lang="ru-RU" altLang="zh-CN" sz="1400" dirty="0">
                <a:latin typeface="Times New Roman" pitchFamily="18" charset="0"/>
                <a:ea typeface="微软雅黑"/>
                <a:cs typeface="Times New Roman" pitchFamily="18" charset="0"/>
              </a:rPr>
              <a:t>образования </a:t>
            </a:r>
            <a:endParaRPr lang="ru-RU" altLang="zh-CN" sz="1400" b="1" dirty="0"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altLang="zh-CN" sz="1400" b="1" dirty="0" smtClean="0">
                <a:latin typeface="Times New Roman" pitchFamily="18" charset="0"/>
                <a:ea typeface="微软雅黑"/>
                <a:cs typeface="Times New Roman" pitchFamily="18" charset="0"/>
              </a:rPr>
              <a:t>45420</a:t>
            </a:r>
            <a:endParaRPr lang="en-US" altLang="zh-CN" sz="1400" b="1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470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муниципальных программ (в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процентах)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4749642"/>
              </p:ext>
            </p:extLst>
          </p:nvPr>
        </p:nvGraphicFramePr>
        <p:xfrm>
          <a:off x="323528" y="1700808"/>
          <a:ext cx="4176464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19783"/>
              </p:ext>
            </p:extLst>
          </p:nvPr>
        </p:nvGraphicFramePr>
        <p:xfrm>
          <a:off x="4355976" y="1582162"/>
          <a:ext cx="4176464" cy="305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4766286"/>
              </p:ext>
            </p:extLst>
          </p:nvPr>
        </p:nvGraphicFramePr>
        <p:xfrm>
          <a:off x="2483768" y="3933056"/>
          <a:ext cx="43204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47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2128" y="1710738"/>
            <a:ext cx="3888432" cy="490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территории муниципального образования сельского поселения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Бузулукского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Оренбургской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</a:p>
          <a:p>
            <a:pPr lvl="0" algn="ctr"/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/>
              <a:t>Капитальный ремонт автомобильных дорог по ул. Российская в п. Красногвардеец </a:t>
            </a:r>
            <a:r>
              <a:rPr lang="ru-RU" sz="1600" dirty="0" err="1"/>
              <a:t>Бузулукского</a:t>
            </a:r>
            <a:r>
              <a:rPr lang="ru-RU" sz="1600" dirty="0"/>
              <a:t> района Оренбургской области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Общая </a:t>
            </a:r>
            <a:r>
              <a:rPr lang="ru-RU" sz="1500" dirty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стоимость проекта –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3000,8тыс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. руб.,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т.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ч. </a:t>
            </a:r>
          </a:p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средства </a:t>
            </a:r>
            <a:r>
              <a:rPr lang="ru-RU" sz="1500" dirty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ОБ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1500,0тыс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. руб.,  средства </a:t>
            </a:r>
            <a:r>
              <a:rPr lang="ru-RU" sz="1500" dirty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МБ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1500,8тыс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. руб.</a:t>
            </a:r>
            <a:endParaRPr lang="ru-RU" sz="1500" dirty="0">
              <a:solidFill>
                <a:schemeClr val="tx1"/>
              </a:solidFill>
              <a:latin typeface="Segoe Script" panose="020B05040200000000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710739"/>
            <a:ext cx="3778829" cy="4834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качественными услугами жилищно-коммунального хозяйства населения муниципального образования сельского поселения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Бузулукского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Оренбургской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</a:p>
          <a:p>
            <a:pPr lvl="0" algn="ctr"/>
            <a:endParaRPr lang="ru-RU" sz="1500" dirty="0" smtClean="0">
              <a:solidFill>
                <a:schemeClr val="tx1"/>
              </a:solidFill>
              <a:latin typeface="Segoe Script" panose="020B0504020000000003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/>
              <a:t>Капитальный ремонт теплотрассы, расположенной по </a:t>
            </a:r>
            <a:r>
              <a:rPr lang="ru-RU" sz="1600" dirty="0" err="1"/>
              <a:t>ул.Центральной</a:t>
            </a:r>
            <a:r>
              <a:rPr lang="ru-RU" sz="1600" dirty="0"/>
              <a:t> </a:t>
            </a:r>
            <a:r>
              <a:rPr lang="ru-RU" sz="1600" dirty="0" err="1"/>
              <a:t>пос.Красногвардеец</a:t>
            </a:r>
            <a:r>
              <a:rPr lang="ru-RU" sz="1600" dirty="0"/>
              <a:t> </a:t>
            </a:r>
            <a:r>
              <a:rPr lang="ru-RU" sz="1600" dirty="0" err="1"/>
              <a:t>Бузулукского</a:t>
            </a:r>
            <a:r>
              <a:rPr lang="ru-RU" sz="1600" dirty="0"/>
              <a:t> р-на Оренбургской </a:t>
            </a:r>
            <a:r>
              <a:rPr lang="ru-RU" sz="1600" dirty="0" err="1"/>
              <a:t>обл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Segoe Script" panose="020B0504020000000003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Общая </a:t>
            </a:r>
            <a:r>
              <a:rPr lang="ru-RU" sz="1500" dirty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стоимость проекта –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2500,0тыс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. руб., в т. ч. </a:t>
            </a:r>
            <a:endParaRPr lang="ru-RU" sz="1500" dirty="0" smtClean="0">
              <a:solidFill>
                <a:schemeClr val="tx1"/>
              </a:solidFill>
              <a:latin typeface="Segoe Script" panose="020B0504020000000003" pitchFamily="34" charset="0"/>
              <a:cs typeface="Aharoni" panose="02010803020104030203" pitchFamily="2" charset="-79"/>
            </a:endParaRPr>
          </a:p>
          <a:p>
            <a:pPr lvl="0" algn="ctr"/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средства </a:t>
            </a:r>
            <a:r>
              <a:rPr lang="ru-RU" sz="1500" dirty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ОБ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2400,0тыс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. руб.,  средства </a:t>
            </a:r>
            <a:r>
              <a:rPr lang="ru-RU" sz="1500" dirty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МБ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100,0 </a:t>
            </a:r>
            <a:r>
              <a:rPr lang="ru-RU" sz="1500" dirty="0" smtClean="0">
                <a:solidFill>
                  <a:schemeClr val="tx1"/>
                </a:solidFill>
                <a:latin typeface="Segoe Script" panose="020B0504020000000003" pitchFamily="34" charset="0"/>
                <a:cs typeface="Aharoni" panose="02010803020104030203" pitchFamily="2" charset="-79"/>
              </a:rPr>
              <a:t>тыс. руб.</a:t>
            </a:r>
            <a:endParaRPr lang="ru-RU" sz="1500" dirty="0">
              <a:solidFill>
                <a:schemeClr val="tx1"/>
              </a:solidFill>
              <a:latin typeface="Segoe Script" panose="020B0504020000000003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76470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2024 год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30856" y="764704"/>
            <a:ext cx="7024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«Комплексное развитие территории муниципального образования сельского поселения  Бузулукского района Оренбургской области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2023 год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287" y="11247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" y="2002314"/>
            <a:ext cx="3803650" cy="2852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02" y="3287712"/>
            <a:ext cx="3810635" cy="285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084671" y="5372099"/>
            <a:ext cx="267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водопроводных сетей по ул. Южная.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2 608,9тыс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8617" y="2320528"/>
            <a:ext cx="341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сетей электроснабжения по ул. Южная.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1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329,9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8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Ярошенко О Н.BZR\Desktop\1657686874_5-kartinkin-net-p-kartinki-s-detmi-dlya-oformleniya-prezenta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60" y="3282665"/>
            <a:ext cx="5631180" cy="35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344" y="742368"/>
            <a:ext cx="3960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В 2023 году капитально отремонтировали систему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</a:rPr>
              <a:t>теплоснабжения для зданий детского сада "Теремок" и МОБУ Красногвардейской СОШ им. Марченко А.А., расположенных в пос. Красногвардеец Бузулукского р-на Оренбургской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обл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 на сумму -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4 730,1 тыс. руб.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" y="3015295"/>
            <a:ext cx="4354830" cy="326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20" y="1134425"/>
            <a:ext cx="433070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4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рошенко О Н.BZR\Desktop\256271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42" y="731520"/>
            <a:ext cx="3383280" cy="32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046" y="242570"/>
            <a:ext cx="7839635" cy="97789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2023 году капитально отремонтирован второй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спортзал в МОБУ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«Красногвардейская СОШ им. Марченко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160"/>
            <a:ext cx="4681750" cy="2857501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0" y="3947160"/>
            <a:ext cx="4806462" cy="2809497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5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рошенко О Н.BZR\Desktop\16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267075"/>
            <a:ext cx="70866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158035"/>
            <a:ext cx="8336280" cy="97789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Устройство детского игрового комплекса «РОСТА-Парк»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инвестиций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200,0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160844" y="1461160"/>
            <a:ext cx="4248472" cy="319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>
          <a:xfrm>
            <a:off x="4569336" y="1461160"/>
            <a:ext cx="4258602" cy="310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75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229" y="76470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229" y="2636912"/>
            <a:ext cx="7644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322" y="4797152"/>
            <a:ext cx="7526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документ стратегического планирования, содержащий комплекс взаимоувязанных по задачам, срокам осуществления, соисполнителям, исполнителям и ресурсам основных мероприятий и (или) ведомственных целевых программ, сгруппированных по подпрограммам, обеспечивающих наиболее эффективное достижение целей и решение задач социально-экономического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57991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052" y="6598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032" y="126876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Красногвардейский сельсовет Бузулукского района Оренбургской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3048" y="234888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dirty="0"/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461040, Оренбургская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Бузулукский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Красногвардеец, ул. Центральная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д.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82" y="3442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6-26-10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7832" y="3812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ФАКС: 6-26-85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1035" y="44278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k-gvard@bz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orb.ru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9719" y="4981817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Пн.-Пт.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09:00-17:00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обед с 13:00-14:00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выходной суббота, воскресенье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8963"/>
            <a:ext cx="758403" cy="483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95" y="3358728"/>
            <a:ext cx="681132" cy="619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15" y="4343591"/>
            <a:ext cx="731912" cy="6382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8" y="5301208"/>
            <a:ext cx="719572" cy="4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доходы от использования имущества, находящегося в государственной или муниципальной собственности, 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казенных; доходы от продажи имущества (кроме акций и иных форм участия в капитале, государственных запасов драгоценных металлов и драгоценных камней),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казенных; доходы от платных услуг, оказываемых казенными учреждениями; средства, полученные в результате применения мер гражданско-правовой, административной и уголовной ответственности, в том числе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средства самообложения граждан; иные неналоговые доходы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9134" y="4725144"/>
            <a:ext cx="821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  </a:r>
          </a:p>
        </p:txBody>
      </p:sp>
    </p:spTree>
    <p:extLst>
      <p:ext uri="{BB962C8B-B14F-4D97-AF65-F5344CB8AC3E}">
        <p14:creationId xmlns:p14="http://schemas.microsoft.com/office/powerpoint/2010/main" val="248370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8623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90872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401443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2179405"/>
              </p:ext>
            </p:extLst>
          </p:nvPr>
        </p:nvGraphicFramePr>
        <p:xfrm>
          <a:off x="539552" y="764704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4294464"/>
              </p:ext>
            </p:extLst>
          </p:nvPr>
        </p:nvGraphicFramePr>
        <p:xfrm>
          <a:off x="1403648" y="3573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5940" y="70870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и исполнения бюджета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шенко О Н.BZR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0"/>
            <a:ext cx="7261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04387" y="1774481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63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45662" y="2499651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88829" y="3350551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85654" y="4112551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985654" y="4874551"/>
            <a:ext cx="5064125" cy="547687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501274" y="184779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Численность населения на 01.01.2023 г.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3944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28263" y="26244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Численность женщин превышает число мужчин   на  715 человек.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57129" y="33635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Проживает: 8 национальностей (90 % русские; 10% - мордва, чуваши, казахи.)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26662" y="4138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году объем инвестиций в основной капитал оценивается в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28,7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руб., в 2023 году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5,3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399992" y="48894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Уровень зарегистрированной безработицы на конец 2022 года – 16,0 %, в 2023 г. – 15,9%.</a:t>
            </a:r>
          </a:p>
        </p:txBody>
      </p:sp>
      <p:sp>
        <p:nvSpPr>
          <p:cNvPr id="60" name="Заголовок 59"/>
          <p:cNvSpPr txBox="1">
            <a:spLocks noGrp="1"/>
          </p:cNvSpPr>
          <p:nvPr>
            <p:ph type="title"/>
          </p:nvPr>
        </p:nvSpPr>
        <p:spPr>
          <a:xfrm>
            <a:off x="641350" y="171199"/>
            <a:ext cx="78390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Администрации МО Красногвардейский сельсовет Бузулукского района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5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шенко О Н.BZR\Desktop\1922425891-ipn__prognozirovanie_tendenciy_na_rynke_tru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334957"/>
            <a:ext cx="3505200" cy="30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Администрации МО Красногвардейский сельсовет Бузулукский район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21179894"/>
              </p:ext>
            </p:extLst>
          </p:nvPr>
        </p:nvGraphicFramePr>
        <p:xfrm>
          <a:off x="1356320" y="2276872"/>
          <a:ext cx="69600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4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рчук Н С.BZR\Desktop\бюджет для граждан\фл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32" y="-18338"/>
            <a:ext cx="9144271" cy="67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6990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и занятость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3"/>
            <a:ext cx="3096344" cy="399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02352" y="1268760"/>
            <a:ext cx="8274104" cy="403244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>
              <a:hlinkClick r:id="rId3" tooltip="Могутовский сельсовет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ru-RU" sz="1200" dirty="0" smtClean="0">
              <a:hlinkClick r:id="rId3" tooltip="Могутовский сельсовет"/>
            </a:endParaRPr>
          </a:p>
        </p:txBody>
      </p:sp>
      <p:grpSp>
        <p:nvGrpSpPr>
          <p:cNvPr id="10" name="组合 59"/>
          <p:cNvGrpSpPr/>
          <p:nvPr/>
        </p:nvGrpSpPr>
        <p:grpSpPr>
          <a:xfrm>
            <a:off x="1079210" y="1237325"/>
            <a:ext cx="7537473" cy="4511294"/>
            <a:chOff x="1766631" y="1687782"/>
            <a:chExt cx="8525017" cy="4936856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421064" y="4056063"/>
              <a:ext cx="935037" cy="9429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120" y="18"/>
                </a:cxn>
                <a:cxn ang="0">
                  <a:pos x="120" y="0"/>
                </a:cxn>
              </a:cxnLst>
              <a:rect l="0" t="0" r="r" b="b"/>
              <a:pathLst>
                <a:path w="120" h="81">
                  <a:moveTo>
                    <a:pt x="120" y="0"/>
                  </a:moveTo>
                  <a:cubicBezTo>
                    <a:pt x="81" y="17"/>
                    <a:pt x="41" y="37"/>
                    <a:pt x="0" y="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5" y="59"/>
                    <a:pt x="75" y="38"/>
                    <a:pt x="120" y="18"/>
                  </a:cubicBezTo>
                  <a:lnTo>
                    <a:pt x="12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30000"/>
                  </a:srgbClr>
                </a:gs>
                <a:gs pos="100000">
                  <a:srgbClr val="FFCC00">
                    <a:alpha val="50000"/>
                  </a:srgbClr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366" tIns="45681" rIns="91366" bIns="4568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574869" y="3516313"/>
              <a:ext cx="988738" cy="67945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39"/>
                </a:cxn>
                <a:cxn ang="0">
                  <a:pos x="0" y="58"/>
                </a:cxn>
                <a:cxn ang="0">
                  <a:pos x="120" y="19"/>
                </a:cxn>
                <a:cxn ang="0">
                  <a:pos x="120" y="0"/>
                </a:cxn>
              </a:cxnLst>
              <a:rect l="0" t="0" r="r" b="b"/>
              <a:pathLst>
                <a:path w="120" h="58">
                  <a:moveTo>
                    <a:pt x="120" y="0"/>
                  </a:moveTo>
                  <a:cubicBezTo>
                    <a:pt x="83" y="9"/>
                    <a:pt x="42" y="22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7" y="43"/>
                    <a:pt x="77" y="30"/>
                    <a:pt x="120" y="19"/>
                  </a:cubicBezTo>
                  <a:lnTo>
                    <a:pt x="12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E2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lIns="91366" tIns="45681" rIns="91366" bIns="4568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702932" y="3238500"/>
              <a:ext cx="1042685" cy="455613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123" y="20"/>
                </a:cxn>
                <a:cxn ang="0">
                  <a:pos x="123" y="0"/>
                </a:cxn>
              </a:cxnLst>
              <a:rect l="0" t="0" r="r" b="b"/>
              <a:pathLst>
                <a:path w="123" h="39">
                  <a:moveTo>
                    <a:pt x="123" y="0"/>
                  </a:moveTo>
                  <a:cubicBezTo>
                    <a:pt x="88" y="3"/>
                    <a:pt x="47" y="9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30"/>
                    <a:pt x="80" y="24"/>
                    <a:pt x="123" y="20"/>
                  </a:cubicBezTo>
                  <a:lnTo>
                    <a:pt x="123" y="0"/>
                  </a:ln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1366" tIns="45681" rIns="91366" bIns="4568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21011731">
              <a:off x="6874813" y="2849495"/>
              <a:ext cx="3234304" cy="429634"/>
            </a:xfrm>
            <a:prstGeom prst="rightArrow">
              <a:avLst>
                <a:gd name="adj1" fmla="val 49648"/>
                <a:gd name="adj2" fmla="val 65441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1366" tIns="45681" rIns="91366" bIns="4568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6" name="组合 35"/>
            <p:cNvGrpSpPr>
              <a:grpSpLocks/>
            </p:cNvGrpSpPr>
            <p:nvPr/>
          </p:nvGrpSpPr>
          <p:grpSpPr bwMode="auto">
            <a:xfrm>
              <a:off x="1766631" y="2303463"/>
              <a:ext cx="8525017" cy="4321175"/>
              <a:chOff x="1766631" y="1681163"/>
              <a:chExt cx="8525017" cy="4321175"/>
            </a:xfrm>
          </p:grpSpPr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1781175" y="6002338"/>
                <a:ext cx="8510473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1366" tIns="45681" rIns="91366" bIns="45681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6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 flipV="1">
                <a:off x="1781175" y="1681163"/>
                <a:ext cx="0" cy="4321175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1366" tIns="45681" rIns="91366" bIns="45681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6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 rot="16200000">
                <a:off x="1750881" y="2542917"/>
                <a:ext cx="401903" cy="370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366" tIns="45681" rIns="91366" bIns="4568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6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%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8170444" y="3350418"/>
              <a:ext cx="935037" cy="3198794"/>
            </a:xfrm>
            <a:prstGeom prst="rect">
              <a:avLst/>
            </a:prstGeom>
            <a:gradFill rotWithShape="1">
              <a:gsLst>
                <a:gs pos="0">
                  <a:srgbClr val="CC0000">
                    <a:shade val="51000"/>
                    <a:satMod val="130000"/>
                  </a:srgbClr>
                </a:gs>
                <a:gs pos="80000">
                  <a:srgbClr val="CC0000">
                    <a:shade val="93000"/>
                    <a:satMod val="130000"/>
                  </a:srgbClr>
                </a:gs>
                <a:gs pos="100000">
                  <a:srgbClr val="CC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C0000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366" tIns="45681" rIns="91366" bIns="4568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8" name="组合 44"/>
            <p:cNvGrpSpPr>
              <a:grpSpLocks/>
            </p:cNvGrpSpPr>
            <p:nvPr/>
          </p:nvGrpSpPr>
          <p:grpSpPr bwMode="auto">
            <a:xfrm>
              <a:off x="5702933" y="3579000"/>
              <a:ext cx="1990092" cy="2974975"/>
              <a:chOff x="5702933" y="2956700"/>
              <a:chExt cx="1990092" cy="2974975"/>
            </a:xfrm>
          </p:grpSpPr>
          <p:sp>
            <p:nvSpPr>
              <p:cNvPr id="31" name="Freeform 3"/>
              <p:cNvSpPr>
                <a:spLocks/>
              </p:cNvSpPr>
              <p:nvPr/>
            </p:nvSpPr>
            <p:spPr bwMode="auto">
              <a:xfrm>
                <a:off x="5702933" y="2956700"/>
                <a:ext cx="1042684" cy="2974975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123" y="255"/>
                  </a:cxn>
                  <a:cxn ang="0">
                    <a:pos x="123" y="0"/>
                  </a:cxn>
                  <a:cxn ang="0">
                    <a:pos x="0" y="24"/>
                  </a:cxn>
                  <a:cxn ang="0">
                    <a:pos x="0" y="255"/>
                  </a:cxn>
                </a:cxnLst>
                <a:rect l="0" t="0" r="r" b="b"/>
                <a:pathLst>
                  <a:path w="123" h="255">
                    <a:moveTo>
                      <a:pt x="0" y="255"/>
                    </a:moveTo>
                    <a:cubicBezTo>
                      <a:pt x="123" y="255"/>
                      <a:pt x="123" y="255"/>
                      <a:pt x="123" y="255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87" y="4"/>
                      <a:pt x="46" y="12"/>
                      <a:pt x="0" y="24"/>
                    </a:cubicBezTo>
                    <a:lnTo>
                      <a:pt x="0" y="2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366" tIns="45681" rIns="91366" bIns="456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6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7068799" y="5607050"/>
                <a:ext cx="624226" cy="28733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0" cap="none" spc="0" normalizeH="0" baseline="0" noProof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</a:t>
                </a:r>
                <a:r>
                  <a:rPr kumimoji="0" lang="ru-RU" altLang="zh-CN" sz="3600" b="0" i="0" u="none" strike="noStrike" kern="10" cap="none" spc="0" normalizeH="0" baseline="0" noProof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21</a:t>
                </a:r>
                <a:endParaRPr kumimoji="0" lang="zh-CN" altLang="en-US" sz="3600" b="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19" name="组合 47"/>
            <p:cNvGrpSpPr>
              <a:grpSpLocks/>
            </p:cNvGrpSpPr>
            <p:nvPr/>
          </p:nvGrpSpPr>
          <p:grpSpPr bwMode="auto">
            <a:xfrm>
              <a:off x="4539198" y="3894202"/>
              <a:ext cx="988738" cy="2649537"/>
              <a:chOff x="4539198" y="3271902"/>
              <a:chExt cx="988738" cy="2649537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4539198" y="3271902"/>
                <a:ext cx="988738" cy="2649537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227"/>
                  </a:cxn>
                  <a:cxn ang="0">
                    <a:pos x="120" y="227"/>
                  </a:cxn>
                  <a:cxn ang="0">
                    <a:pos x="120" y="0"/>
                  </a:cxn>
                  <a:cxn ang="0">
                    <a:pos x="0" y="44"/>
                  </a:cxn>
                </a:cxnLst>
                <a:rect l="0" t="0" r="r" b="b"/>
                <a:pathLst>
                  <a:path w="120" h="227">
                    <a:moveTo>
                      <a:pt x="0" y="44"/>
                    </a:moveTo>
                    <a:cubicBezTo>
                      <a:pt x="0" y="227"/>
                      <a:pt x="0" y="227"/>
                      <a:pt x="0" y="227"/>
                    </a:cubicBezTo>
                    <a:cubicBezTo>
                      <a:pt x="120" y="227"/>
                      <a:pt x="120" y="227"/>
                      <a:pt x="120" y="227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82" y="11"/>
                      <a:pt x="42" y="25"/>
                      <a:pt x="0" y="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366" tIns="45681" rIns="91366" bIns="456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6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0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41857" y="5607050"/>
                <a:ext cx="742950" cy="28733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0" cap="none" spc="0" normalizeH="0" baseline="0" noProof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</a:t>
                </a:r>
                <a:r>
                  <a:rPr kumimoji="0" lang="ru-RU" altLang="zh-CN" sz="3600" b="0" i="0" u="none" strike="noStrike" kern="10" cap="none" spc="0" normalizeH="0" baseline="0" noProof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21</a:t>
                </a:r>
                <a:endParaRPr kumimoji="0" lang="zh-CN" altLang="en-US" sz="3600" b="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20" name="组合 50"/>
            <p:cNvGrpSpPr>
              <a:grpSpLocks/>
            </p:cNvGrpSpPr>
            <p:nvPr/>
          </p:nvGrpSpPr>
          <p:grpSpPr bwMode="auto">
            <a:xfrm>
              <a:off x="3421064" y="4519199"/>
              <a:ext cx="935035" cy="2054225"/>
              <a:chOff x="3421064" y="3896899"/>
              <a:chExt cx="935035" cy="2054225"/>
            </a:xfrm>
          </p:grpSpPr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421064" y="3896899"/>
                <a:ext cx="935035" cy="205422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120" y="176"/>
                  </a:cxn>
                  <a:cxn ang="0">
                    <a:pos x="120" y="0"/>
                  </a:cxn>
                  <a:cxn ang="0">
                    <a:pos x="0" y="67"/>
                  </a:cxn>
                  <a:cxn ang="0">
                    <a:pos x="0" y="176"/>
                  </a:cxn>
                </a:cxnLst>
                <a:rect l="0" t="0" r="r" b="b"/>
                <a:pathLst>
                  <a:path w="120" h="176">
                    <a:moveTo>
                      <a:pt x="0" y="176"/>
                    </a:move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81" y="19"/>
                      <a:pt x="41" y="41"/>
                      <a:pt x="0" y="67"/>
                    </a:cubicBezTo>
                    <a:lnTo>
                      <a:pt x="0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D9D9D9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366" tIns="45681" rIns="91366" bIns="4568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6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93590" y="5607049"/>
                <a:ext cx="742950" cy="28733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0" cap="none" spc="0" normalizeH="0" baseline="0" noProof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</a:t>
                </a:r>
                <a:r>
                  <a:rPr kumimoji="0" lang="ru-RU" altLang="zh-CN" sz="3600" b="0" i="0" u="none" strike="noStrike" kern="10" cap="none" spc="0" normalizeH="0" baseline="0" noProof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20</a:t>
                </a:r>
                <a:endParaRPr kumimoji="0" lang="zh-CN" altLang="en-US" sz="3600" b="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2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822825" y="1687782"/>
              <a:ext cx="4881563" cy="406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altLang="zh-CN" sz="3600" kern="1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latin typeface="Times New Roman" pitchFamily="18" charset="0"/>
                  <a:ea typeface="微软雅黑"/>
                  <a:cs typeface="Times New Roman" pitchFamily="18" charset="0"/>
                </a:rPr>
                <a:t>Темп роста фонда заработной платы работников организа</a:t>
              </a:r>
              <a:r>
                <a:rPr lang="ru-RU" altLang="zh-CN" sz="36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latin typeface="Times New Roman" pitchFamily="18" charset="0"/>
                  <a:ea typeface="微软雅黑"/>
                  <a:cs typeface="Times New Roman" pitchFamily="18" charset="0"/>
                </a:rPr>
                <a:t>ций</a:t>
              </a:r>
              <a:endParaRPr lang="zh-CN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Times New Roman" pitchFamily="18" charset="0"/>
                <a:ea typeface="微软雅黑"/>
                <a:cs typeface="Times New Roman" pitchFamily="18" charset="0"/>
              </a:endParaRPr>
            </a:p>
          </p:txBody>
        </p:sp>
      </p:grp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2483768" y="3140968"/>
            <a:ext cx="854436" cy="26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104,5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%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41" name="WordArt 22"/>
          <p:cNvSpPr>
            <a:spLocks noChangeArrowheads="1" noChangeShapeType="1" noTextEdit="1"/>
          </p:cNvSpPr>
          <p:nvPr/>
        </p:nvSpPr>
        <p:spPr bwMode="auto">
          <a:xfrm>
            <a:off x="3563888" y="2759786"/>
            <a:ext cx="854436" cy="26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104,6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%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42" name="WordArt 22"/>
          <p:cNvSpPr>
            <a:spLocks noChangeArrowheads="1" noChangeShapeType="1" noTextEdit="1"/>
          </p:cNvSpPr>
          <p:nvPr/>
        </p:nvSpPr>
        <p:spPr bwMode="auto">
          <a:xfrm>
            <a:off x="4627307" y="2370765"/>
            <a:ext cx="854436" cy="26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104,8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%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43" name="WordArt 22"/>
          <p:cNvSpPr>
            <a:spLocks noChangeArrowheads="1" noChangeShapeType="1" noTextEdit="1"/>
          </p:cNvSpPr>
          <p:nvPr/>
        </p:nvSpPr>
        <p:spPr bwMode="auto">
          <a:xfrm>
            <a:off x="5703892" y="2230436"/>
            <a:ext cx="854436" cy="26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105,0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%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661469" y="2939669"/>
            <a:ext cx="939281" cy="2759390"/>
          </a:xfrm>
          <a:prstGeom prst="rect">
            <a:avLst/>
          </a:prstGeom>
          <a:gradFill rotWithShape="1">
            <a:gsLst>
              <a:gs pos="0">
                <a:srgbClr val="CC0000">
                  <a:shade val="51000"/>
                  <a:satMod val="130000"/>
                </a:srgbClr>
              </a:gs>
              <a:gs pos="80000">
                <a:srgbClr val="CC0000">
                  <a:shade val="93000"/>
                  <a:satMod val="130000"/>
                </a:srgbClr>
              </a:gs>
              <a:gs pos="100000">
                <a:srgbClr val="CC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366" tIns="45681" rIns="91366" bIns="4568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6" name="WordArt 18"/>
          <p:cNvSpPr>
            <a:spLocks noChangeArrowheads="1" noChangeShapeType="1" noTextEdit="1"/>
          </p:cNvSpPr>
          <p:nvPr/>
        </p:nvSpPr>
        <p:spPr bwMode="auto">
          <a:xfrm>
            <a:off x="4656259" y="5387405"/>
            <a:ext cx="678907" cy="262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</a:rPr>
              <a:t>20</a:t>
            </a:r>
            <a:r>
              <a:rPr kumimoji="0" lang="ru-RU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</a:rPr>
              <a:t>22</a:t>
            </a:r>
            <a:endParaRPr kumimoji="0" lang="zh-CN" altLang="en-US" sz="36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811084" y="2685803"/>
            <a:ext cx="854436" cy="3035469"/>
          </a:xfrm>
          <a:prstGeom prst="rect">
            <a:avLst/>
          </a:prstGeom>
          <a:gradFill rotWithShape="1">
            <a:gsLst>
              <a:gs pos="0">
                <a:srgbClr val="CC0000">
                  <a:shade val="51000"/>
                  <a:satMod val="130000"/>
                </a:srgbClr>
              </a:gs>
              <a:gs pos="80000">
                <a:srgbClr val="CC0000">
                  <a:shade val="93000"/>
                  <a:satMod val="130000"/>
                </a:srgbClr>
              </a:gs>
              <a:gs pos="100000">
                <a:srgbClr val="CC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1366" tIns="45681" rIns="91366" bIns="4568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8" name="WordArt 18"/>
          <p:cNvSpPr>
            <a:spLocks noChangeArrowheads="1" noChangeShapeType="1" noTextEdit="1"/>
          </p:cNvSpPr>
          <p:nvPr/>
        </p:nvSpPr>
        <p:spPr bwMode="auto">
          <a:xfrm>
            <a:off x="5791655" y="5387404"/>
            <a:ext cx="678907" cy="262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</a:t>
            </a:r>
            <a:r>
              <a:rPr kumimoji="0" lang="ru-RU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23</a:t>
            </a:r>
            <a:endParaRPr kumimoji="0" lang="zh-CN" altLang="en-US" sz="36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9" name="WordArt 18"/>
          <p:cNvSpPr>
            <a:spLocks noChangeArrowheads="1" noChangeShapeType="1" noTextEdit="1"/>
          </p:cNvSpPr>
          <p:nvPr/>
        </p:nvSpPr>
        <p:spPr bwMode="auto">
          <a:xfrm>
            <a:off x="6849515" y="5387403"/>
            <a:ext cx="678907" cy="262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</a:t>
            </a:r>
            <a:r>
              <a:rPr kumimoji="0" lang="ru-RU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24</a:t>
            </a:r>
            <a:endParaRPr kumimoji="0" lang="zh-CN" altLang="en-US" sz="36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0" name="WordArt 18"/>
          <p:cNvSpPr>
            <a:spLocks noChangeArrowheads="1" noChangeShapeType="1" noTextEdit="1"/>
          </p:cNvSpPr>
          <p:nvPr/>
        </p:nvSpPr>
        <p:spPr bwMode="auto">
          <a:xfrm>
            <a:off x="7898848" y="5413897"/>
            <a:ext cx="678907" cy="262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</a:t>
            </a:r>
            <a:r>
              <a:rPr kumimoji="0" lang="ru-RU" altLang="zh-CN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25</a:t>
            </a:r>
            <a:endParaRPr kumimoji="0" lang="zh-CN" altLang="en-US" sz="36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WordArt 22"/>
          <p:cNvSpPr>
            <a:spLocks noChangeArrowheads="1" noChangeShapeType="1" noTextEdit="1"/>
          </p:cNvSpPr>
          <p:nvPr/>
        </p:nvSpPr>
        <p:spPr bwMode="auto">
          <a:xfrm>
            <a:off x="6761751" y="1967868"/>
            <a:ext cx="854436" cy="26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105,5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%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52" name="WordArt 22"/>
          <p:cNvSpPr>
            <a:spLocks noChangeArrowheads="1" noChangeShapeType="1" noTextEdit="1"/>
          </p:cNvSpPr>
          <p:nvPr/>
        </p:nvSpPr>
        <p:spPr bwMode="auto">
          <a:xfrm>
            <a:off x="7768587" y="1832777"/>
            <a:ext cx="854436" cy="26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106,0</a:t>
            </a:r>
            <a:r>
              <a:rPr lang="en-US" altLang="zh-C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%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2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1905</Words>
  <Application>Microsoft Office PowerPoint</Application>
  <PresentationFormat>Экран (4:3)</PresentationFormat>
  <Paragraphs>333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Бюджет для граждан муниципального образования Красногвардейский сельсовет Бузулукского района Оренбургской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Администрации МО Красногвардейский сельсовет Бузулукского района</vt:lpstr>
      <vt:lpstr>Презентация PowerPoint</vt:lpstr>
      <vt:lpstr>Труд и занятость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  Основные характеристики бюджета муниципального образования Красногвардейский сельсовет  </vt:lpstr>
      <vt:lpstr>Презентация PowerPoint</vt:lpstr>
      <vt:lpstr>Налоговые доходы МО Красногвардейский сельсовет Бузулукского района на 2023-2026 гг. (тыс. руб.) </vt:lpstr>
      <vt:lpstr>Неналоговые доходы МО Красногвардейский сельсовет Бузулукского района  на 2023-2026 гг. (тыс. руб.)</vt:lpstr>
      <vt:lpstr>Динамика и структура безвозмездных поступлений МО Красногвардейский сельсовет Бузулукского района  в 2024-2026 гг. (тыс. руб.)</vt:lpstr>
      <vt:lpstr>Структура расходов бюджета МО Красногвардейский сельсовет Бузулукского района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«Комплексное развитие территории муниципального образования сельского поселения  Бузулукского района Оренбургской области» за 2023 год</vt:lpstr>
      <vt:lpstr>Презентация PowerPoint</vt:lpstr>
      <vt:lpstr>  В 2023 году капитально отремонтирован второй спортзал в МОБУ «Красногвардейская СОШ им. Марченко» </vt:lpstr>
      <vt:lpstr>Устройство детского игрового комплекса «РОСТА-Парк» Объем инвестиций - 1 200,0 тыс. рублей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Назарова О Е</cp:lastModifiedBy>
  <cp:revision>105</cp:revision>
  <dcterms:created xsi:type="dcterms:W3CDTF">2016-11-18T14:12:19Z</dcterms:created>
  <dcterms:modified xsi:type="dcterms:W3CDTF">2024-05-31T04:18:36Z</dcterms:modified>
</cp:coreProperties>
</file>