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2.jpg" ContentType="image/jpeg"/>
  <Override PartName="/ppt/media/image4.jpg" ContentType="image/jpeg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7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media/image30.jpg" ContentType="image/jpeg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2"/>
  </p:notesMasterIdLst>
  <p:sldIdLst>
    <p:sldId id="257" r:id="rId2"/>
    <p:sldId id="306" r:id="rId3"/>
    <p:sldId id="307" r:id="rId4"/>
    <p:sldId id="308" r:id="rId5"/>
    <p:sldId id="309" r:id="rId6"/>
    <p:sldId id="258" r:id="rId7"/>
    <p:sldId id="310" r:id="rId8"/>
    <p:sldId id="311" r:id="rId9"/>
    <p:sldId id="279" r:id="rId10"/>
    <p:sldId id="312" r:id="rId11"/>
    <p:sldId id="313" r:id="rId12"/>
    <p:sldId id="314" r:id="rId13"/>
    <p:sldId id="292" r:id="rId14"/>
    <p:sldId id="315" r:id="rId15"/>
    <p:sldId id="316" r:id="rId16"/>
    <p:sldId id="317" r:id="rId17"/>
    <p:sldId id="319" r:id="rId18"/>
    <p:sldId id="318" r:id="rId19"/>
    <p:sldId id="285" r:id="rId20"/>
    <p:sldId id="303" r:id="rId21"/>
    <p:sldId id="282" r:id="rId22"/>
    <p:sldId id="284" r:id="rId23"/>
    <p:sldId id="321" r:id="rId24"/>
    <p:sldId id="297" r:id="rId25"/>
    <p:sldId id="305" r:id="rId26"/>
    <p:sldId id="304" r:id="rId27"/>
    <p:sldId id="286" r:id="rId28"/>
    <p:sldId id="283" r:id="rId29"/>
    <p:sldId id="322" r:id="rId30"/>
    <p:sldId id="281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Трудоспособное население  </c:v>
                </c:pt>
                <c:pt idx="1">
                  <c:v>Школьники </c:v>
                </c:pt>
                <c:pt idx="2">
                  <c:v>Дошкольники</c:v>
                </c:pt>
                <c:pt idx="3">
                  <c:v>Количество избирателей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2425</c:v>
                </c:pt>
                <c:pt idx="1">
                  <c:v>541</c:v>
                </c:pt>
                <c:pt idx="2">
                  <c:v>196</c:v>
                </c:pt>
                <c:pt idx="3">
                  <c:v>3210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4087869523242902"/>
          <c:y val="8.2371263396845598E-2"/>
          <c:w val="0.35912130476757098"/>
          <c:h val="0.83525747320630883"/>
        </c:manualLayout>
      </c:layout>
      <c:overlay val="0"/>
      <c:txPr>
        <a:bodyPr/>
        <a:lstStyle/>
        <a:p>
          <a:pPr>
            <a:defRPr sz="14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раздел 0501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75.7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773-4ADC-8878-D1B93014DE0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раздел 0502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15461.9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773-4ADC-8878-D1B93014DE0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раздел 0503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1254.9000000000001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51015680"/>
        <c:axId val="45139072"/>
      </c:barChart>
      <c:catAx>
        <c:axId val="510156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45139072"/>
        <c:crosses val="autoZero"/>
        <c:auto val="1"/>
        <c:lblAlgn val="ctr"/>
        <c:lblOffset val="100"/>
        <c:noMultiLvlLbl val="0"/>
      </c:catAx>
      <c:valAx>
        <c:axId val="4513907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51015680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КУЛЬТУРА, КИНЕМАТОГРАФИЯ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раздел 0801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6385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773-4ADC-8878-D1B93014DE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50573824"/>
        <c:axId val="45139648"/>
      </c:barChart>
      <c:catAx>
        <c:axId val="505738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45139648"/>
        <c:crosses val="autoZero"/>
        <c:auto val="1"/>
        <c:lblAlgn val="ctr"/>
        <c:lblOffset val="100"/>
        <c:noMultiLvlLbl val="0"/>
      </c:catAx>
      <c:valAx>
        <c:axId val="4513964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50573824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ПОЛИТИКА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раздел 1003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773-4ADC-8878-D1B93014DE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50573312"/>
        <c:axId val="45142528"/>
      </c:barChart>
      <c:catAx>
        <c:axId val="505733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45142528"/>
        <c:crosses val="autoZero"/>
        <c:auto val="1"/>
        <c:lblAlgn val="ctr"/>
        <c:lblOffset val="100"/>
        <c:noMultiLvlLbl val="0"/>
      </c:catAx>
      <c:valAx>
        <c:axId val="4514252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50573312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И СПОРТ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раздел 1101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408.1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773-4ADC-8878-D1B93014DE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50574336"/>
        <c:axId val="45144256"/>
      </c:barChart>
      <c:catAx>
        <c:axId val="505743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45144256"/>
        <c:crosses val="autoZero"/>
        <c:auto val="1"/>
        <c:lblAlgn val="ctr"/>
        <c:lblOffset val="100"/>
        <c:noMultiLvlLbl val="0"/>
      </c:catAx>
      <c:valAx>
        <c:axId val="4514425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50574336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8"/>
    </mc:Choice>
    <mc:Fallback>
      <c:style val="38"/>
    </mc:Fallback>
  </mc:AlternateContent>
  <c:chart>
    <c:title>
      <c:tx>
        <c:rich>
          <a:bodyPr rot="0" vert="horz"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Бесхозяйное                 имущество</a:t>
            </a:r>
          </a:p>
        </c:rich>
      </c:tx>
      <c:layout/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816354986876641E-2"/>
          <c:y val="0.14385949803149606"/>
          <c:w val="0.90891978346456692"/>
          <c:h val="0.6899822834645669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Внесено в реестр </c:v>
                </c:pt>
                <c:pt idx="1">
                  <c:v>Зарегистрировано</c:v>
                </c:pt>
                <c:pt idx="2">
                  <c:v>Реализовано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332-41DE-873A-1CE337BFB41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г.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Внесено в реестр </c:v>
                </c:pt>
                <c:pt idx="1">
                  <c:v>Зарегистрировано</c:v>
                </c:pt>
                <c:pt idx="2">
                  <c:v>Реализовано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</c:v>
                </c:pt>
                <c:pt idx="1">
                  <c:v>2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332-41DE-873A-1CE337BFB41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г.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Внесено в реестр </c:v>
                </c:pt>
                <c:pt idx="1">
                  <c:v>Зарегистрировано</c:v>
                </c:pt>
                <c:pt idx="2">
                  <c:v>Реализовано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</c:v>
                </c:pt>
                <c:pt idx="1">
                  <c:v>3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332-41DE-873A-1CE337BFB4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1131904"/>
        <c:axId val="45145408"/>
        <c:axId val="0"/>
      </c:bar3DChart>
      <c:catAx>
        <c:axId val="51131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45145408"/>
        <c:crosses val="autoZero"/>
        <c:auto val="1"/>
        <c:lblAlgn val="ctr"/>
        <c:lblOffset val="100"/>
        <c:noMultiLvlLbl val="0"/>
      </c:catAx>
      <c:valAx>
        <c:axId val="4514540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51131904"/>
        <c:crosses val="autoZero"/>
        <c:crossBetween val="between"/>
      </c:valAx>
    </c:plotArea>
    <c:legend>
      <c:legendPos val="b"/>
      <c:layout/>
      <c:overlay val="0"/>
      <c:txPr>
        <a:bodyPr rot="0" vert="horz"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67948468688664"/>
          <c:y val="0.11471981149381334"/>
          <c:w val="0.43862880976187824"/>
          <c:h val="0.7932812500000000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2023 год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2.1773986703809315E-2"/>
                  <c:y val="-1.43608665256399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8AF-4EC5-A1F2-2995263E30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тыс. руб</c:v>
                </c:pt>
              </c:strCache>
            </c:strRef>
          </c:cat>
          <c:val>
            <c:numRef>
              <c:f>Лист1!$B$2</c:f>
              <c:numCache>
                <c:formatCode>0.0</c:formatCode>
                <c:ptCount val="1"/>
                <c:pt idx="0">
                  <c:v>26219.5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8AF-4EC5-A1F2-2995263E304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 2023 год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2.5187016257452875E-3"/>
                  <c:y val="2.70676189643231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8AF-4EC5-A1F2-2995263E30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тыс. руб</c:v>
                </c:pt>
              </c:strCache>
            </c:strRef>
          </c:cat>
          <c:val>
            <c:numRef>
              <c:f>Лист1!$C$2</c:f>
              <c:numCache>
                <c:formatCode>0.0</c:formatCode>
                <c:ptCount val="1"/>
                <c:pt idx="0">
                  <c:v>24396.400000000001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8AF-4EC5-A1F2-2995263E30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48153600"/>
        <c:axId val="128530624"/>
        <c:axId val="45161600"/>
      </c:bar3DChart>
      <c:catAx>
        <c:axId val="481536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28530624"/>
        <c:crosses val="autoZero"/>
        <c:auto val="1"/>
        <c:lblAlgn val="ctr"/>
        <c:lblOffset val="100"/>
        <c:noMultiLvlLbl val="0"/>
      </c:catAx>
      <c:valAx>
        <c:axId val="128530624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48153600"/>
        <c:crosses val="autoZero"/>
        <c:crossBetween val="between"/>
      </c:valAx>
      <c:serAx>
        <c:axId val="45161600"/>
        <c:scaling>
          <c:orientation val="minMax"/>
        </c:scaling>
        <c:delete val="0"/>
        <c:axPos val="b"/>
        <c:majorTickMark val="out"/>
        <c:minorTickMark val="none"/>
        <c:tickLblPos val="nextTo"/>
        <c:crossAx val="128530624"/>
        <c:crosses val="autoZero"/>
      </c:serAx>
    </c:plotArea>
    <c:plotVisOnly val="1"/>
    <c:dispBlanksAs val="gap"/>
    <c:showDLblsOverMax val="0"/>
  </c:chart>
  <c:txPr>
    <a:bodyPr/>
    <a:lstStyle/>
    <a:p>
      <a:pPr>
        <a:defRPr sz="14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67948468688664"/>
          <c:y val="0.11471981149381334"/>
          <c:w val="0.43862880976187824"/>
          <c:h val="0.7932812500000000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2023 год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2.1773986703809315E-2"/>
                  <c:y val="-1.43608665256399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8AF-4EC5-A1F2-2995263E30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тыс. руб</c:v>
                </c:pt>
              </c:strCache>
            </c:strRef>
          </c:cat>
          <c:val>
            <c:numRef>
              <c:f>Лист1!$B$2</c:f>
              <c:numCache>
                <c:formatCode>0.0</c:formatCode>
                <c:ptCount val="1"/>
                <c:pt idx="0">
                  <c:v>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8AF-4EC5-A1F2-2995263E304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 2023 год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2.5187016257452875E-3"/>
                  <c:y val="2.70676189643231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8AF-4EC5-A1F2-2995263E30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тыс. руб</c:v>
                </c:pt>
              </c:strCache>
            </c:strRef>
          </c:cat>
          <c:val>
            <c:numRef>
              <c:f>Лист1!$C$2</c:f>
              <c:numCache>
                <c:formatCode>0.0</c:formatCode>
                <c:ptCount val="1"/>
                <c:pt idx="0">
                  <c:v>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8AF-4EC5-A1F2-2995263E30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51685888"/>
        <c:axId val="51384256"/>
        <c:axId val="99908096"/>
      </c:bar3DChart>
      <c:catAx>
        <c:axId val="516858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1384256"/>
        <c:crosses val="autoZero"/>
        <c:auto val="1"/>
        <c:lblAlgn val="ctr"/>
        <c:lblOffset val="100"/>
        <c:noMultiLvlLbl val="0"/>
      </c:catAx>
      <c:valAx>
        <c:axId val="51384256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51685888"/>
        <c:crosses val="autoZero"/>
        <c:crossBetween val="between"/>
      </c:valAx>
      <c:serAx>
        <c:axId val="99908096"/>
        <c:scaling>
          <c:orientation val="minMax"/>
        </c:scaling>
        <c:delete val="0"/>
        <c:axPos val="b"/>
        <c:majorTickMark val="out"/>
        <c:minorTickMark val="none"/>
        <c:tickLblPos val="nextTo"/>
        <c:crossAx val="51384256"/>
        <c:crosses val="autoZero"/>
      </c:serAx>
    </c:plotArea>
    <c:plotVisOnly val="1"/>
    <c:dispBlanksAs val="gap"/>
    <c:showDLblsOverMax val="0"/>
  </c:chart>
  <c:txPr>
    <a:bodyPr/>
    <a:lstStyle/>
    <a:p>
      <a:pPr>
        <a:defRPr sz="14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403242232344554"/>
          <c:y val="0.10721474209721378"/>
          <c:w val="0.43862880976187824"/>
          <c:h val="0.7932812500000000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2023 год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2.1773986703809315E-2"/>
                  <c:y val="-1.43608665256399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8AF-4EC5-A1F2-2995263E30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тыс. руб</c:v>
                </c:pt>
              </c:strCache>
            </c:strRef>
          </c:cat>
          <c:val>
            <c:numRef>
              <c:f>Лист1!$B$2</c:f>
              <c:numCache>
                <c:formatCode>0.0</c:formatCode>
                <c:ptCount val="1"/>
                <c:pt idx="0">
                  <c:v>8004.5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8AF-4EC5-A1F2-2995263E304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 2023 год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2.5187016257452875E-3"/>
                  <c:y val="2.70676189643231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8AF-4EC5-A1F2-2995263E30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тыс. руб</c:v>
                </c:pt>
              </c:strCache>
            </c:strRef>
          </c:cat>
          <c:val>
            <c:numRef>
              <c:f>Лист1!$C$2</c:f>
              <c:numCache>
                <c:formatCode>0.0</c:formatCode>
                <c:ptCount val="1"/>
                <c:pt idx="0">
                  <c:v>5735.6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8AF-4EC5-A1F2-2995263E30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124668416"/>
        <c:axId val="51387712"/>
        <c:axId val="129304448"/>
      </c:bar3DChart>
      <c:catAx>
        <c:axId val="1246684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1387712"/>
        <c:crosses val="autoZero"/>
        <c:auto val="1"/>
        <c:lblAlgn val="ctr"/>
        <c:lblOffset val="100"/>
        <c:noMultiLvlLbl val="0"/>
      </c:catAx>
      <c:valAx>
        <c:axId val="51387712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124668416"/>
        <c:crosses val="autoZero"/>
        <c:crossBetween val="between"/>
      </c:valAx>
      <c:serAx>
        <c:axId val="129304448"/>
        <c:scaling>
          <c:orientation val="minMax"/>
        </c:scaling>
        <c:delete val="0"/>
        <c:axPos val="b"/>
        <c:majorTickMark val="out"/>
        <c:minorTickMark val="none"/>
        <c:tickLblPos val="nextTo"/>
        <c:crossAx val="51387712"/>
        <c:crosses val="autoZero"/>
      </c:serAx>
    </c:plotArea>
    <c:plotVisOnly val="1"/>
    <c:dispBlanksAs val="gap"/>
    <c:showDLblsOverMax val="0"/>
  </c:chart>
  <c:txPr>
    <a:bodyPr/>
    <a:lstStyle/>
    <a:p>
      <a:pPr>
        <a:defRPr sz="14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67948468688664"/>
          <c:y val="0.11471981149381334"/>
          <c:w val="0.43862880976187824"/>
          <c:h val="0.7932812500000000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2023 год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2.1773986703809315E-2"/>
                  <c:y val="-1.43608665256399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8AF-4EC5-A1F2-2995263E30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тыс. руб</c:v>
                </c:pt>
              </c:strCache>
            </c:strRef>
          </c:cat>
          <c:val>
            <c:numRef>
              <c:f>Лист1!$B$2</c:f>
              <c:numCache>
                <c:formatCode>0.0</c:formatCode>
                <c:ptCount val="1"/>
                <c:pt idx="0">
                  <c:v>5537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8AF-4EC5-A1F2-2995263E304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 2023 год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2.5187016257452875E-3"/>
                  <c:y val="2.70676189643231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8AF-4EC5-A1F2-2995263E30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тыс. руб</c:v>
                </c:pt>
              </c:strCache>
            </c:strRef>
          </c:cat>
          <c:val>
            <c:numRef>
              <c:f>Лист1!$C$2</c:f>
              <c:numCache>
                <c:formatCode>0.0</c:formatCode>
                <c:ptCount val="1"/>
                <c:pt idx="0">
                  <c:v>5536.3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8AF-4EC5-A1F2-2995263E30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153631232"/>
        <c:axId val="128531776"/>
        <c:axId val="129350784"/>
      </c:bar3DChart>
      <c:catAx>
        <c:axId val="1536312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28531776"/>
        <c:crosses val="autoZero"/>
        <c:auto val="1"/>
        <c:lblAlgn val="ctr"/>
        <c:lblOffset val="100"/>
        <c:noMultiLvlLbl val="0"/>
      </c:catAx>
      <c:valAx>
        <c:axId val="128531776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153631232"/>
        <c:crosses val="autoZero"/>
        <c:crossBetween val="between"/>
      </c:valAx>
      <c:serAx>
        <c:axId val="129350784"/>
        <c:scaling>
          <c:orientation val="minMax"/>
        </c:scaling>
        <c:delete val="0"/>
        <c:axPos val="b"/>
        <c:majorTickMark val="out"/>
        <c:minorTickMark val="none"/>
        <c:tickLblPos val="nextTo"/>
        <c:crossAx val="128531776"/>
        <c:crosses val="autoZero"/>
      </c:serAx>
    </c:plotArea>
    <c:plotVisOnly val="1"/>
    <c:dispBlanksAs val="gap"/>
    <c:showDLblsOverMax val="0"/>
  </c:chart>
  <c:txPr>
    <a:bodyPr/>
    <a:lstStyle/>
    <a:p>
      <a:pPr>
        <a:defRPr sz="14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67948468688664"/>
          <c:y val="0.11471981149381334"/>
          <c:w val="0.43862880976187824"/>
          <c:h val="0.7932812500000000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 2023 год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2.1773986703809315E-2"/>
                  <c:y val="-1.43608665256399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8AF-4EC5-A1F2-2995263E30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тыс. руб</c:v>
                </c:pt>
              </c:strCache>
            </c:strRef>
          </c:cat>
          <c:val>
            <c:numRef>
              <c:f>Лист1!$B$2</c:f>
              <c:numCache>
                <c:formatCode>0.0</c:formatCode>
                <c:ptCount val="1"/>
                <c:pt idx="0">
                  <c:v>203.5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8AF-4EC5-A1F2-2995263E304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 2023 год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2.5187016257452875E-3"/>
                  <c:y val="2.70676189643231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8AF-4EC5-A1F2-2995263E30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тыс. руб</c:v>
                </c:pt>
              </c:strCache>
            </c:strRef>
          </c:cat>
          <c:val>
            <c:numRef>
              <c:f>Лист1!$C$2</c:f>
              <c:numCache>
                <c:formatCode>0.0</c:formatCode>
                <c:ptCount val="1"/>
                <c:pt idx="0">
                  <c:v>202.9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8AF-4EC5-A1F2-2995263E30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48177152"/>
        <c:axId val="45025536"/>
        <c:axId val="100014592"/>
      </c:bar3DChart>
      <c:catAx>
        <c:axId val="481771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5025536"/>
        <c:crosses val="autoZero"/>
        <c:auto val="1"/>
        <c:lblAlgn val="ctr"/>
        <c:lblOffset val="100"/>
        <c:noMultiLvlLbl val="0"/>
      </c:catAx>
      <c:valAx>
        <c:axId val="45025536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48177152"/>
        <c:crosses val="autoZero"/>
        <c:crossBetween val="between"/>
      </c:valAx>
      <c:serAx>
        <c:axId val="100014592"/>
        <c:scaling>
          <c:orientation val="minMax"/>
        </c:scaling>
        <c:delete val="0"/>
        <c:axPos val="b"/>
        <c:majorTickMark val="out"/>
        <c:minorTickMark val="none"/>
        <c:tickLblPos val="nextTo"/>
        <c:crossAx val="45025536"/>
        <c:crosses val="autoZero"/>
      </c:serAx>
    </c:plotArea>
    <c:plotVisOnly val="1"/>
    <c:dispBlanksAs val="gap"/>
    <c:showDLblsOverMax val="0"/>
  </c:chart>
  <c:txPr>
    <a:bodyPr/>
    <a:lstStyle/>
    <a:p>
      <a:pPr>
        <a:defRPr sz="14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/>
          <a:lstStyle/>
          <a:p>
            <a:pPr>
              <a:defRPr sz="1400" b="0"/>
            </a:pPr>
            <a:r>
              <a:rPr 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en-US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70252809211674894"/>
          <c:y val="0.89696734475896445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98534664061625"/>
          <c:y val="3.084135875740902E-2"/>
          <c:w val="0.754990897761596"/>
          <c:h val="0.5184774791105082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51805062715236E-2"/>
                  <c:y val="-1.1458200967217994E-16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11</a:t>
                    </a:r>
                  </a:p>
                  <a:p>
                    <a:pPr>
                      <a:defRPr sz="14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086,4</a:t>
                    </a:r>
                    <a:endParaRPr lang="ru-RU" sz="1400" dirty="0" smtClean="0">
                      <a:solidFill>
                        <a:schemeClr val="bg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D44-4EE2-80EC-1D27BAD51950}"/>
                </c:ext>
              </c:extLst>
            </c:dLbl>
            <c:dLbl>
              <c:idx val="1"/>
              <c:layout>
                <c:manualLayout>
                  <c:x val="2.1242650985525052E-2"/>
                  <c:y val="3.1249999999999425E-3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23</a:t>
                    </a:r>
                  </a:p>
                  <a:p>
                    <a:pPr>
                      <a:defRPr sz="14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778,8</a:t>
                    </a:r>
                    <a:endParaRPr lang="en-US" sz="14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D44-4EE2-80EC-1D27BAD51950}"/>
                </c:ext>
              </c:extLst>
            </c:dLbl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Налоговые и неналоговые доходы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 formatCode="General">
                  <c:v>11086.4</c:v>
                </c:pt>
                <c:pt idx="1">
                  <c:v>23778.799999999999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D44-4EE2-80EC-1D27BAD519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4395520"/>
        <c:axId val="43170560"/>
        <c:axId val="0"/>
      </c:bar3DChart>
      <c:catAx>
        <c:axId val="443955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3170560"/>
        <c:crosses val="autoZero"/>
        <c:auto val="1"/>
        <c:lblAlgn val="ctr"/>
        <c:lblOffset val="100"/>
        <c:noMultiLvlLbl val="0"/>
      </c:catAx>
      <c:valAx>
        <c:axId val="431705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43955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тыс.руб.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0.16782475289273716"/>
                  <c:y val="-8.4197375505285742E-3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доход </a:t>
                    </a:r>
                    <a:endParaRPr lang="ru-RU" sz="1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r>
                      <a: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34</a:t>
                    </a:r>
                    <a:endParaRPr lang="ru-RU" sz="1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r>
                      <a: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506,4</a:t>
                    </a:r>
                    <a:endParaRPr lang="ru-RU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расход 39</a:t>
                    </a:r>
                  </a:p>
                  <a:p>
                    <a:r>
                      <a: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384,8</a:t>
                    </a:r>
                    <a:endParaRPr lang="ru-RU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400" dirty="0" err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Дефи</a:t>
                    </a:r>
                    <a:r>
                      <a: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-</a:t>
                    </a:r>
                  </a:p>
                  <a:p>
                    <a:r>
                      <a:rPr lang="ru-RU" sz="1400" dirty="0" err="1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цит</a:t>
                    </a:r>
                    <a:r>
                      <a: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endParaRPr lang="ru-RU" sz="1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r>
                      <a: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4 878,4</a:t>
                    </a:r>
                    <a:endParaRPr lang="ru-RU" sz="1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доход</c:v>
                </c:pt>
                <c:pt idx="1">
                  <c:v>расход</c:v>
                </c:pt>
                <c:pt idx="2">
                  <c:v>дефицит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34506.400000000001</c:v>
                </c:pt>
                <c:pt idx="1">
                  <c:v>39384.800000000003</c:v>
                </c:pt>
                <c:pt idx="2">
                  <c:v>4878.3999999999996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тыс.руб.</c:v>
                </c:pt>
              </c:strCache>
            </c:strRef>
          </c:tx>
          <c:explosion val="25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доход 34</a:t>
                    </a:r>
                  </a:p>
                  <a:p>
                    <a:r>
                      <a:rPr lang="ru-RU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865,2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расход 36</a:t>
                    </a:r>
                  </a:p>
                  <a:p>
                    <a:r>
                      <a:rPr lang="ru-RU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291,7</a:t>
                    </a:r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дефицит 1</a:t>
                    </a:r>
                  </a:p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426,5</a:t>
                    </a:r>
                    <a:endParaRPr lang="ru-RU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доход</c:v>
                </c:pt>
                <c:pt idx="1">
                  <c:v>расход</c:v>
                </c:pt>
                <c:pt idx="2">
                  <c:v>дефицит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34865.199999999997</c:v>
                </c:pt>
                <c:pt idx="1">
                  <c:v>36291.699999999997</c:v>
                </c:pt>
                <c:pt idx="2">
                  <c:v>1426.5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98534664061625"/>
          <c:y val="3.084135875740902E-2"/>
          <c:w val="0.754990897761596"/>
          <c:h val="0.5184774791105082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51805062715236E-2"/>
                  <c:y val="-1.1458200967217994E-16"/>
                </c:manualLayout>
              </c:layout>
              <c:tx>
                <c:rich>
                  <a:bodyPr/>
                  <a:lstStyle/>
                  <a:p>
                    <a:r>
                      <a:rPr lang="ru-RU" sz="18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35</a:t>
                    </a:r>
                  </a:p>
                  <a:p>
                    <a:r>
                      <a:rPr lang="ru-RU" sz="180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906,2</a:t>
                    </a:r>
                    <a:endParaRPr lang="ru-RU" sz="1800" dirty="0" smtClean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D44-4EE2-80EC-1D27BAD51950}"/>
                </c:ext>
              </c:extLst>
            </c:dLbl>
            <c:dLbl>
              <c:idx val="1"/>
              <c:layout>
                <c:manualLayout>
                  <c:x val="1.8723118066246606E-2"/>
                  <c:y val="-1.544053584689409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385,5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D44-4EE2-80EC-1D27BAD51950}"/>
                </c:ext>
              </c:extLst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 formatCode="General">
                  <c:v>35906.199999999997</c:v>
                </c:pt>
                <c:pt idx="1">
                  <c:v>385.5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D44-4EE2-80EC-1D27BAD519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615296"/>
        <c:axId val="46659200"/>
        <c:axId val="0"/>
      </c:bar3DChart>
      <c:catAx>
        <c:axId val="426152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6659200"/>
        <c:crosses val="autoZero"/>
        <c:auto val="1"/>
        <c:lblAlgn val="ctr"/>
        <c:lblOffset val="100"/>
        <c:noMultiLvlLbl val="0"/>
      </c:catAx>
      <c:valAx>
        <c:axId val="466592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26152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ОБЩЕГОСУДАРСТВЕННЫЕ ВОПРОСЫ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раздел 0102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1063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773-4ADC-8878-D1B93014DE0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раздел 0104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4577.8999999999996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773-4ADC-8878-D1B93014DE0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раздел 0106 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391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9773-4ADC-8878-D1B93014DE09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раздел 0113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962.45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44793344"/>
        <c:axId val="43535168"/>
      </c:barChart>
      <c:catAx>
        <c:axId val="447933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43535168"/>
        <c:crosses val="autoZero"/>
        <c:auto val="1"/>
        <c:lblAlgn val="ctr"/>
        <c:lblOffset val="100"/>
        <c:noMultiLvlLbl val="0"/>
      </c:catAx>
      <c:valAx>
        <c:axId val="4353516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4793344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НАЦИОНАЛЬНАЯ ОБОРОНА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раздел 0203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351.3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773-4ADC-8878-D1B93014DE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47236096"/>
        <c:axId val="43536896"/>
      </c:barChart>
      <c:catAx>
        <c:axId val="472360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43536896"/>
        <c:crosses val="autoZero"/>
        <c:auto val="1"/>
        <c:lblAlgn val="ctr"/>
        <c:lblOffset val="100"/>
        <c:noMultiLvlLbl val="0"/>
      </c:catAx>
      <c:valAx>
        <c:axId val="4353689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47236096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БЕЗОПАСНОСТЬ И ПРАВООХРАНИТЕЛЬНАЯ ДЕЯТЕЛЬНОСТЬ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раздел 0304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14.2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773-4ADC-8878-D1B93014DE0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раздел 03102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266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773-4ADC-8878-D1B93014DE0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раздел 0314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48581120"/>
        <c:axId val="128251520"/>
      </c:barChart>
      <c:catAx>
        <c:axId val="485811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28251520"/>
        <c:crosses val="autoZero"/>
        <c:auto val="1"/>
        <c:lblAlgn val="ctr"/>
        <c:lblOffset val="100"/>
        <c:noMultiLvlLbl val="0"/>
      </c:catAx>
      <c:valAx>
        <c:axId val="12825152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8581120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ЭКОНОМИКА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раздел 0409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5036.2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773-4ADC-8878-D1B93014DE0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раздел 0412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51018752"/>
        <c:axId val="128253248"/>
      </c:barChart>
      <c:catAx>
        <c:axId val="510187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28253248"/>
        <c:crosses val="autoZero"/>
        <c:auto val="1"/>
        <c:lblAlgn val="ctr"/>
        <c:lblOffset val="100"/>
        <c:noMultiLvlLbl val="0"/>
      </c:catAx>
      <c:valAx>
        <c:axId val="12825324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51018752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9D477B-4576-4F62-909F-D3A6C4C41E9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76BE63E3-4410-4AA3-9B28-B27007B55D3B}">
      <dgm:prSet/>
      <dgm:spPr/>
      <dgm:t>
        <a:bodyPr/>
        <a:lstStyle/>
        <a:p>
          <a:pPr algn="ctr" rtl="0"/>
          <a:r>
            <a:rPr lang="ru-RU" b="1" dirty="0" smtClean="0">
              <a:latin typeface="Times New Roman" pitchFamily="18" charset="0"/>
              <a:cs typeface="Times New Roman" pitchFamily="18" charset="0"/>
            </a:rPr>
            <a:t>В состав муниципального образования Красногвардейский сельсовет входят следующие населенные пункты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36818B-E5ED-4375-85C1-B00B7B825C0A}" type="parTrans" cxnId="{245A93C4-055D-4584-B944-1D3643957B0D}">
      <dgm:prSet/>
      <dgm:spPr/>
      <dgm:t>
        <a:bodyPr/>
        <a:lstStyle/>
        <a:p>
          <a:endParaRPr lang="ru-RU"/>
        </a:p>
      </dgm:t>
    </dgm:pt>
    <dgm:pt modelId="{4F4CC124-FCE9-4E74-928C-48872C80FDDB}" type="sibTrans" cxnId="{245A93C4-055D-4584-B944-1D3643957B0D}">
      <dgm:prSet/>
      <dgm:spPr/>
      <dgm:t>
        <a:bodyPr/>
        <a:lstStyle/>
        <a:p>
          <a:endParaRPr lang="ru-RU"/>
        </a:p>
      </dgm:t>
    </dgm:pt>
    <dgm:pt modelId="{5FBCF719-17DD-4F80-8F9F-C07570C00E3D}" type="pres">
      <dgm:prSet presAssocID="{7F9D477B-4576-4F62-909F-D3A6C4C41E9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45140A1-FF07-4F79-953A-2038AD68D296}" type="pres">
      <dgm:prSet presAssocID="{76BE63E3-4410-4AA3-9B28-B27007B55D3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19DC60-5C29-4152-98F7-13E8A5E0C16A}" type="presOf" srcId="{7F9D477B-4576-4F62-909F-D3A6C4C41E9A}" destId="{5FBCF719-17DD-4F80-8F9F-C07570C00E3D}" srcOrd="0" destOrd="0" presId="urn:microsoft.com/office/officeart/2005/8/layout/vList2"/>
    <dgm:cxn modelId="{E60FF908-C704-424E-99E0-059DF66D8060}" type="presOf" srcId="{76BE63E3-4410-4AA3-9B28-B27007B55D3B}" destId="{545140A1-FF07-4F79-953A-2038AD68D296}" srcOrd="0" destOrd="0" presId="urn:microsoft.com/office/officeart/2005/8/layout/vList2"/>
    <dgm:cxn modelId="{245A93C4-055D-4584-B944-1D3643957B0D}" srcId="{7F9D477B-4576-4F62-909F-D3A6C4C41E9A}" destId="{76BE63E3-4410-4AA3-9B28-B27007B55D3B}" srcOrd="0" destOrd="0" parTransId="{4836818B-E5ED-4375-85C1-B00B7B825C0A}" sibTransId="{4F4CC124-FCE9-4E74-928C-48872C80FDDB}"/>
    <dgm:cxn modelId="{B24EF184-44C0-4C82-B00E-C91FA12F56DD}" type="presParOf" srcId="{5FBCF719-17DD-4F80-8F9F-C07570C00E3D}" destId="{545140A1-FF07-4F79-953A-2038AD68D29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4198F32-58A5-422F-A9FA-32C0EBB7C62A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AED35DD6-AE29-4790-8FEA-C41013D70D60}">
      <dgm:prSet custT="1"/>
      <dgm:spPr/>
      <dgm:t>
        <a:bodyPr/>
        <a:lstStyle/>
        <a:p>
          <a:pPr algn="ctr" rtl="0"/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В 2023 году капитально отремонтирован второй спортзал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FD32E7F4-A222-4057-AB84-BF8A94377695}" type="parTrans" cxnId="{574B1B9D-74D4-4FD4-834D-8F8E24C448F1}">
      <dgm:prSet/>
      <dgm:spPr/>
      <dgm:t>
        <a:bodyPr/>
        <a:lstStyle/>
        <a:p>
          <a:endParaRPr lang="ru-RU"/>
        </a:p>
      </dgm:t>
    </dgm:pt>
    <dgm:pt modelId="{769CEAC0-95F6-4F5E-A227-2FB67757508A}" type="sibTrans" cxnId="{574B1B9D-74D4-4FD4-834D-8F8E24C448F1}">
      <dgm:prSet/>
      <dgm:spPr/>
      <dgm:t>
        <a:bodyPr/>
        <a:lstStyle/>
        <a:p>
          <a:endParaRPr lang="ru-RU"/>
        </a:p>
      </dgm:t>
    </dgm:pt>
    <dgm:pt modelId="{70A6D8F5-F579-4F45-8BD8-C5E84398BE24}" type="pres">
      <dgm:prSet presAssocID="{94198F32-58A5-422F-A9FA-32C0EBB7C62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D9FE1F7-AC80-4D13-8855-4C2189F25CE8}" type="pres">
      <dgm:prSet presAssocID="{AED35DD6-AE29-4790-8FEA-C41013D70D6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E2685A-C1E5-43B3-97E8-4B2E34584D8E}" type="presOf" srcId="{94198F32-58A5-422F-A9FA-32C0EBB7C62A}" destId="{70A6D8F5-F579-4F45-8BD8-C5E84398BE24}" srcOrd="0" destOrd="0" presId="urn:microsoft.com/office/officeart/2005/8/layout/vList2"/>
    <dgm:cxn modelId="{574B1B9D-74D4-4FD4-834D-8F8E24C448F1}" srcId="{94198F32-58A5-422F-A9FA-32C0EBB7C62A}" destId="{AED35DD6-AE29-4790-8FEA-C41013D70D60}" srcOrd="0" destOrd="0" parTransId="{FD32E7F4-A222-4057-AB84-BF8A94377695}" sibTransId="{769CEAC0-95F6-4F5E-A227-2FB67757508A}"/>
    <dgm:cxn modelId="{B751E75F-DFC4-4144-9CC1-D933A3B54738}" type="presOf" srcId="{AED35DD6-AE29-4790-8FEA-C41013D70D60}" destId="{4D9FE1F7-AC80-4D13-8855-4C2189F25CE8}" srcOrd="0" destOrd="0" presId="urn:microsoft.com/office/officeart/2005/8/layout/vList2"/>
    <dgm:cxn modelId="{E3DF12E6-9BCB-4A0D-B543-3C88D5E94230}" type="presParOf" srcId="{70A6D8F5-F579-4F45-8BD8-C5E84398BE24}" destId="{4D9FE1F7-AC80-4D13-8855-4C2189F25CE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4198F32-58A5-422F-A9FA-32C0EBB7C62A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AED35DD6-AE29-4790-8FEA-C41013D70D60}">
      <dgm:prSet custT="1"/>
      <dgm:spPr/>
      <dgm:t>
        <a:bodyPr/>
        <a:lstStyle/>
        <a:p>
          <a:pPr algn="ctr" rtl="0"/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МОДБУ «Детский сад «ТЕРЕМОК»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FD32E7F4-A222-4057-AB84-BF8A94377695}" type="parTrans" cxnId="{574B1B9D-74D4-4FD4-834D-8F8E24C448F1}">
      <dgm:prSet/>
      <dgm:spPr/>
      <dgm:t>
        <a:bodyPr/>
        <a:lstStyle/>
        <a:p>
          <a:endParaRPr lang="ru-RU"/>
        </a:p>
      </dgm:t>
    </dgm:pt>
    <dgm:pt modelId="{769CEAC0-95F6-4F5E-A227-2FB67757508A}" type="sibTrans" cxnId="{574B1B9D-74D4-4FD4-834D-8F8E24C448F1}">
      <dgm:prSet/>
      <dgm:spPr/>
      <dgm:t>
        <a:bodyPr/>
        <a:lstStyle/>
        <a:p>
          <a:endParaRPr lang="ru-RU"/>
        </a:p>
      </dgm:t>
    </dgm:pt>
    <dgm:pt modelId="{70A6D8F5-F579-4F45-8BD8-C5E84398BE24}" type="pres">
      <dgm:prSet presAssocID="{94198F32-58A5-422F-A9FA-32C0EBB7C62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D9FE1F7-AC80-4D13-8855-4C2189F25CE8}" type="pres">
      <dgm:prSet presAssocID="{AED35DD6-AE29-4790-8FEA-C41013D70D60}" presName="parentText" presStyleLbl="node1" presStyleIdx="0" presStyleCnt="1" custLinFactNeighborX="193" custLinFactNeighborY="-227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348476-A83B-4CD0-9438-D68885A02B49}" type="presOf" srcId="{AED35DD6-AE29-4790-8FEA-C41013D70D60}" destId="{4D9FE1F7-AC80-4D13-8855-4C2189F25CE8}" srcOrd="0" destOrd="0" presId="urn:microsoft.com/office/officeart/2005/8/layout/vList2"/>
    <dgm:cxn modelId="{E36A7CD1-9972-408A-8991-2F21045E68EF}" type="presOf" srcId="{94198F32-58A5-422F-A9FA-32C0EBB7C62A}" destId="{70A6D8F5-F579-4F45-8BD8-C5E84398BE24}" srcOrd="0" destOrd="0" presId="urn:microsoft.com/office/officeart/2005/8/layout/vList2"/>
    <dgm:cxn modelId="{574B1B9D-74D4-4FD4-834D-8F8E24C448F1}" srcId="{94198F32-58A5-422F-A9FA-32C0EBB7C62A}" destId="{AED35DD6-AE29-4790-8FEA-C41013D70D60}" srcOrd="0" destOrd="0" parTransId="{FD32E7F4-A222-4057-AB84-BF8A94377695}" sibTransId="{769CEAC0-95F6-4F5E-A227-2FB67757508A}"/>
    <dgm:cxn modelId="{74843C51-6072-4754-8D4A-E3A2B12EC5C2}" type="presParOf" srcId="{70A6D8F5-F579-4F45-8BD8-C5E84398BE24}" destId="{4D9FE1F7-AC80-4D13-8855-4C2189F25CE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137B3E1-EA29-4694-AE6B-074FDA3B96AE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EAEF401-1F21-4F03-ADCE-6B6D7F4D07DC}">
      <dgm:prSet custT="1"/>
      <dgm:spPr/>
      <dgm:t>
        <a:bodyPr/>
        <a:lstStyle/>
        <a:p>
          <a:pPr rtl="0"/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Количество воспитанников  195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9E40E578-9DB4-48A7-A395-642CBB8E59AB}" type="parTrans" cxnId="{0ACC9C66-F0AA-458D-AECA-BFF248C61B42}">
      <dgm:prSet/>
      <dgm:spPr/>
      <dgm:t>
        <a:bodyPr/>
        <a:lstStyle/>
        <a:p>
          <a:endParaRPr lang="ru-RU"/>
        </a:p>
      </dgm:t>
    </dgm:pt>
    <dgm:pt modelId="{5CBFF0C9-D462-4592-9EF8-1F124005AA3E}" type="sibTrans" cxnId="{0ACC9C66-F0AA-458D-AECA-BFF248C61B42}">
      <dgm:prSet/>
      <dgm:spPr/>
      <dgm:t>
        <a:bodyPr/>
        <a:lstStyle/>
        <a:p>
          <a:endParaRPr lang="ru-RU"/>
        </a:p>
      </dgm:t>
    </dgm:pt>
    <dgm:pt modelId="{98D80998-4B83-43E7-B2AF-03FADA6EDD53}" type="pres">
      <dgm:prSet presAssocID="{E137B3E1-EA29-4694-AE6B-074FDA3B96A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53E7764-D885-457E-84A9-87E9CE894D90}" type="pres">
      <dgm:prSet presAssocID="{FEAEF401-1F21-4F03-ADCE-6B6D7F4D07DC}" presName="parentText" presStyleLbl="node1" presStyleIdx="0" presStyleCnt="1" custScaleY="95737" custLinFactNeighborX="1818" custLinFactNeighborY="-16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D8CAC8-100B-477C-9A17-B245B0E24903}" type="presOf" srcId="{E137B3E1-EA29-4694-AE6B-074FDA3B96AE}" destId="{98D80998-4B83-43E7-B2AF-03FADA6EDD53}" srcOrd="0" destOrd="0" presId="urn:microsoft.com/office/officeart/2005/8/layout/vList2"/>
    <dgm:cxn modelId="{9E37B4D4-DA82-47B8-8592-061D8F4CB072}" type="presOf" srcId="{FEAEF401-1F21-4F03-ADCE-6B6D7F4D07DC}" destId="{B53E7764-D885-457E-84A9-87E9CE894D90}" srcOrd="0" destOrd="0" presId="urn:microsoft.com/office/officeart/2005/8/layout/vList2"/>
    <dgm:cxn modelId="{0ACC9C66-F0AA-458D-AECA-BFF248C61B42}" srcId="{E137B3E1-EA29-4694-AE6B-074FDA3B96AE}" destId="{FEAEF401-1F21-4F03-ADCE-6B6D7F4D07DC}" srcOrd="0" destOrd="0" parTransId="{9E40E578-9DB4-48A7-A395-642CBB8E59AB}" sibTransId="{5CBFF0C9-D462-4592-9EF8-1F124005AA3E}"/>
    <dgm:cxn modelId="{146C602F-D754-431A-BC9B-7F9B65DB684E}" type="presParOf" srcId="{98D80998-4B83-43E7-B2AF-03FADA6EDD53}" destId="{B53E7764-D885-457E-84A9-87E9CE894D9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656C09C-AEEE-4C3E-A0AB-B217CB4ED35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55BD054-BED4-4C9C-8D4F-629890CA4F6C}" type="pres">
      <dgm:prSet presAssocID="{5656C09C-AEEE-4C3E-A0AB-B217CB4ED35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FFB7B1EC-823A-46A5-8994-6B5954FD3B65}" type="presOf" srcId="{5656C09C-AEEE-4C3E-A0AB-B217CB4ED354}" destId="{855BD054-BED4-4C9C-8D4F-629890CA4F6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4198F32-58A5-422F-A9FA-32C0EBB7C62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BD57E02-2D9F-405E-A904-73792A47DC50}">
      <dgm:prSet custT="1"/>
      <dgm:spPr/>
      <dgm:t>
        <a:bodyPr/>
        <a:lstStyle/>
        <a:p>
          <a:pPr algn="ctr"/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Красногвардейская врачебная амбулатория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6D7ADC-8318-4B3E-93D0-37157ADB417F}" type="parTrans" cxnId="{76EB10BD-34B6-4B78-9065-AA133F2F763C}">
      <dgm:prSet/>
      <dgm:spPr/>
      <dgm:t>
        <a:bodyPr/>
        <a:lstStyle/>
        <a:p>
          <a:endParaRPr lang="ru-RU"/>
        </a:p>
      </dgm:t>
    </dgm:pt>
    <dgm:pt modelId="{D866212A-F354-4DAA-AF4E-48523A01C637}" type="sibTrans" cxnId="{76EB10BD-34B6-4B78-9065-AA133F2F763C}">
      <dgm:prSet/>
      <dgm:spPr/>
      <dgm:t>
        <a:bodyPr/>
        <a:lstStyle/>
        <a:p>
          <a:endParaRPr lang="ru-RU"/>
        </a:p>
      </dgm:t>
    </dgm:pt>
    <dgm:pt modelId="{70A6D8F5-F579-4F45-8BD8-C5E84398BE24}" type="pres">
      <dgm:prSet presAssocID="{94198F32-58A5-422F-A9FA-32C0EBB7C62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31CAE00-15EB-42CB-B67D-AC722D14DC44}" type="pres">
      <dgm:prSet presAssocID="{CBD57E02-2D9F-405E-A904-73792A47DC50}" presName="parentText" presStyleLbl="node1" presStyleIdx="0" presStyleCnt="1" custLinFactY="12233" custLinFactNeighborX="-1914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6EB10BD-34B6-4B78-9065-AA133F2F763C}" srcId="{94198F32-58A5-422F-A9FA-32C0EBB7C62A}" destId="{CBD57E02-2D9F-405E-A904-73792A47DC50}" srcOrd="0" destOrd="0" parTransId="{E16D7ADC-8318-4B3E-93D0-37157ADB417F}" sibTransId="{D866212A-F354-4DAA-AF4E-48523A01C637}"/>
    <dgm:cxn modelId="{C6B07330-E434-49CC-8AAA-0BF4EE61F3CD}" type="presOf" srcId="{CBD57E02-2D9F-405E-A904-73792A47DC50}" destId="{631CAE00-15EB-42CB-B67D-AC722D14DC44}" srcOrd="0" destOrd="0" presId="urn:microsoft.com/office/officeart/2005/8/layout/vList2"/>
    <dgm:cxn modelId="{7D5F00A5-2BBB-439B-AA6F-C4C44D57826D}" type="presOf" srcId="{94198F32-58A5-422F-A9FA-32C0EBB7C62A}" destId="{70A6D8F5-F579-4F45-8BD8-C5E84398BE24}" srcOrd="0" destOrd="0" presId="urn:microsoft.com/office/officeart/2005/8/layout/vList2"/>
    <dgm:cxn modelId="{C70B41FA-1EF0-4925-B914-375FD11B241A}" type="presParOf" srcId="{70A6D8F5-F579-4F45-8BD8-C5E84398BE24}" destId="{631CAE00-15EB-42CB-B67D-AC722D14DC4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137B3E1-EA29-4694-AE6B-074FDA3B96A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C614BF8-331A-4DC6-9465-2A58C74A31BC}">
      <dgm:prSet custT="1"/>
      <dgm:spPr/>
      <dgm:t>
        <a:bodyPr/>
        <a:lstStyle/>
        <a:p>
          <a:pPr rtl="0"/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Количество прикрепленного населения  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- 3556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9E4F8C69-9D00-4DAD-8BBF-D8CBE54B0DC3}" type="parTrans" cxnId="{2A37A3FD-A2A7-41BF-BB52-6E41D89EC9B7}">
      <dgm:prSet/>
      <dgm:spPr/>
      <dgm:t>
        <a:bodyPr/>
        <a:lstStyle/>
        <a:p>
          <a:endParaRPr lang="ru-RU"/>
        </a:p>
      </dgm:t>
    </dgm:pt>
    <dgm:pt modelId="{6D711404-58FA-4D2F-AC8D-1B988EA164FB}" type="sibTrans" cxnId="{2A37A3FD-A2A7-41BF-BB52-6E41D89EC9B7}">
      <dgm:prSet/>
      <dgm:spPr/>
      <dgm:t>
        <a:bodyPr/>
        <a:lstStyle/>
        <a:p>
          <a:endParaRPr lang="ru-RU"/>
        </a:p>
      </dgm:t>
    </dgm:pt>
    <dgm:pt modelId="{98D80998-4B83-43E7-B2AF-03FADA6EDD53}" type="pres">
      <dgm:prSet presAssocID="{E137B3E1-EA29-4694-AE6B-074FDA3B96A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7FE6C6F-4C7D-4EEB-8B9F-D4631BC5D167}" type="pres">
      <dgm:prSet presAssocID="{CC614BF8-331A-4DC6-9465-2A58C74A31B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44F7EA-828F-45F5-A0F7-EC1AC5E380D0}" type="presOf" srcId="{E137B3E1-EA29-4694-AE6B-074FDA3B96AE}" destId="{98D80998-4B83-43E7-B2AF-03FADA6EDD53}" srcOrd="0" destOrd="0" presId="urn:microsoft.com/office/officeart/2005/8/layout/vList2"/>
    <dgm:cxn modelId="{07567A7C-53CC-4662-83C4-562EEE85B97A}" type="presOf" srcId="{CC614BF8-331A-4DC6-9465-2A58C74A31BC}" destId="{C7FE6C6F-4C7D-4EEB-8B9F-D4631BC5D167}" srcOrd="0" destOrd="0" presId="urn:microsoft.com/office/officeart/2005/8/layout/vList2"/>
    <dgm:cxn modelId="{2A37A3FD-A2A7-41BF-BB52-6E41D89EC9B7}" srcId="{E137B3E1-EA29-4694-AE6B-074FDA3B96AE}" destId="{CC614BF8-331A-4DC6-9465-2A58C74A31BC}" srcOrd="0" destOrd="0" parTransId="{9E4F8C69-9D00-4DAD-8BBF-D8CBE54B0DC3}" sibTransId="{6D711404-58FA-4D2F-AC8D-1B988EA164FB}"/>
    <dgm:cxn modelId="{C4A0FAF2-236E-44E6-ADA1-D8CDD4DD747C}" type="presParOf" srcId="{98D80998-4B83-43E7-B2AF-03FADA6EDD53}" destId="{C7FE6C6F-4C7D-4EEB-8B9F-D4631BC5D16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7D81C73-4DD1-44E8-B630-7441CD9B052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CB0816B-C266-4A4B-863C-CEED09E3598B}">
      <dgm:prSet custT="1"/>
      <dgm:spPr/>
      <dgm:t>
        <a:bodyPr/>
        <a:lstStyle/>
        <a:p>
          <a:pPr rtl="0"/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Количество медперсонала  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- 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20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A08F5D93-F5E9-48BB-95BC-8F506240D407}" type="parTrans" cxnId="{6143AEB8-A0B5-495C-AEEB-04806CDEA7B2}">
      <dgm:prSet/>
      <dgm:spPr/>
      <dgm:t>
        <a:bodyPr/>
        <a:lstStyle/>
        <a:p>
          <a:endParaRPr lang="ru-RU"/>
        </a:p>
      </dgm:t>
    </dgm:pt>
    <dgm:pt modelId="{02DED449-5F1E-48C3-A600-47BDCF6A04D9}" type="sibTrans" cxnId="{6143AEB8-A0B5-495C-AEEB-04806CDEA7B2}">
      <dgm:prSet/>
      <dgm:spPr/>
      <dgm:t>
        <a:bodyPr/>
        <a:lstStyle/>
        <a:p>
          <a:endParaRPr lang="ru-RU"/>
        </a:p>
      </dgm:t>
    </dgm:pt>
    <dgm:pt modelId="{B6F55A33-9E34-4D14-B8A6-160B8E064C40}" type="pres">
      <dgm:prSet presAssocID="{B7D81C73-4DD1-44E8-B630-7441CD9B052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B8F6536-BF73-4BC3-B036-CBBDC01122C0}" type="pres">
      <dgm:prSet presAssocID="{ACB0816B-C266-4A4B-863C-CEED09E3598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0F9F6A-73F2-4628-9F88-2E7994B59DE8}" type="presOf" srcId="{ACB0816B-C266-4A4B-863C-CEED09E3598B}" destId="{2B8F6536-BF73-4BC3-B036-CBBDC01122C0}" srcOrd="0" destOrd="0" presId="urn:microsoft.com/office/officeart/2005/8/layout/vList2"/>
    <dgm:cxn modelId="{E3248DCC-BF04-4856-8662-DFE3C5E31038}" type="presOf" srcId="{B7D81C73-4DD1-44E8-B630-7441CD9B052F}" destId="{B6F55A33-9E34-4D14-B8A6-160B8E064C40}" srcOrd="0" destOrd="0" presId="urn:microsoft.com/office/officeart/2005/8/layout/vList2"/>
    <dgm:cxn modelId="{6143AEB8-A0B5-495C-AEEB-04806CDEA7B2}" srcId="{B7D81C73-4DD1-44E8-B630-7441CD9B052F}" destId="{ACB0816B-C266-4A4B-863C-CEED09E3598B}" srcOrd="0" destOrd="0" parTransId="{A08F5D93-F5E9-48BB-95BC-8F506240D407}" sibTransId="{02DED449-5F1E-48C3-A600-47BDCF6A04D9}"/>
    <dgm:cxn modelId="{0A2F3B8D-C7EB-483C-AB1A-50D44825DA17}" type="presParOf" srcId="{B6F55A33-9E34-4D14-B8A6-160B8E064C40}" destId="{2B8F6536-BF73-4BC3-B036-CBBDC01122C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656C09C-AEEE-4C3E-A0AB-B217CB4ED35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55BD054-BED4-4C9C-8D4F-629890CA4F6C}" type="pres">
      <dgm:prSet presAssocID="{5656C09C-AEEE-4C3E-A0AB-B217CB4ED35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5700AA1B-C92C-4A14-8D60-C4A6769AD81D}" type="presOf" srcId="{5656C09C-AEEE-4C3E-A0AB-B217CB4ED354}" destId="{855BD054-BED4-4C9C-8D4F-629890CA4F6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137B3E1-EA29-4694-AE6B-074FDA3B96A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C614BF8-331A-4DC6-9465-2A58C74A31BC}">
      <dgm:prSet/>
      <dgm:spPr>
        <a:solidFill>
          <a:schemeClr val="accent5">
            <a:lumMod val="75000"/>
          </a:schemeClr>
        </a:solidFill>
        <a:ln>
          <a:solidFill>
            <a:schemeClr val="accent5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 smtClean="0">
              <a:latin typeface="Times New Roman" pitchFamily="18" charset="0"/>
              <a:cs typeface="Times New Roman" pitchFamily="18" charset="0"/>
            </a:rPr>
            <a:t>Количество посещений  29282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9E4F8C69-9D00-4DAD-8BBF-D8CBE54B0DC3}" type="parTrans" cxnId="{2A37A3FD-A2A7-41BF-BB52-6E41D89EC9B7}">
      <dgm:prSet/>
      <dgm:spPr/>
      <dgm:t>
        <a:bodyPr/>
        <a:lstStyle/>
        <a:p>
          <a:endParaRPr lang="ru-RU"/>
        </a:p>
      </dgm:t>
    </dgm:pt>
    <dgm:pt modelId="{6D711404-58FA-4D2F-AC8D-1B988EA164FB}" type="sibTrans" cxnId="{2A37A3FD-A2A7-41BF-BB52-6E41D89EC9B7}">
      <dgm:prSet/>
      <dgm:spPr/>
      <dgm:t>
        <a:bodyPr/>
        <a:lstStyle/>
        <a:p>
          <a:endParaRPr lang="ru-RU"/>
        </a:p>
      </dgm:t>
    </dgm:pt>
    <dgm:pt modelId="{5C64D292-D648-4C1B-A4E8-0E53A223EF18}">
      <dgm:prSet/>
      <dgm:spPr>
        <a:solidFill>
          <a:schemeClr val="accent5">
            <a:lumMod val="75000"/>
          </a:schemeClr>
        </a:solidFill>
        <a:ln>
          <a:solidFill>
            <a:schemeClr val="accent5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 smtClean="0">
              <a:latin typeface="Times New Roman" pitchFamily="18" charset="0"/>
              <a:cs typeface="Times New Roman" pitchFamily="18" charset="0"/>
            </a:rPr>
            <a:t>Количество действующих кружков, секций  15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32EBFA7B-4EFC-4EE1-BA74-71A089BF70ED}" type="parTrans" cxnId="{D41FEE7A-DB18-4ED4-B74F-6D7736C0B164}">
      <dgm:prSet/>
      <dgm:spPr/>
      <dgm:t>
        <a:bodyPr/>
        <a:lstStyle/>
        <a:p>
          <a:endParaRPr lang="ru-RU"/>
        </a:p>
      </dgm:t>
    </dgm:pt>
    <dgm:pt modelId="{AE325403-7C92-46D0-B5D3-B3E541745F23}" type="sibTrans" cxnId="{D41FEE7A-DB18-4ED4-B74F-6D7736C0B164}">
      <dgm:prSet/>
      <dgm:spPr/>
      <dgm:t>
        <a:bodyPr/>
        <a:lstStyle/>
        <a:p>
          <a:endParaRPr lang="ru-RU"/>
        </a:p>
      </dgm:t>
    </dgm:pt>
    <dgm:pt modelId="{F91EC8AC-85CF-4BC2-B012-21567D790A04}">
      <dgm:prSet/>
      <dgm:spPr>
        <a:solidFill>
          <a:schemeClr val="accent5">
            <a:lumMod val="75000"/>
          </a:schemeClr>
        </a:solidFill>
        <a:ln>
          <a:solidFill>
            <a:schemeClr val="accent5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 smtClean="0">
              <a:latin typeface="Times New Roman" pitchFamily="18" charset="0"/>
              <a:cs typeface="Times New Roman" pitchFamily="18" charset="0"/>
            </a:rPr>
            <a:t>Количество сотрудников 10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DD6F1EA2-84B4-4489-BF3F-5BF681B9E9B5}" type="parTrans" cxnId="{2D39DF68-DA51-40B5-A500-8CD373EC73A4}">
      <dgm:prSet/>
      <dgm:spPr/>
      <dgm:t>
        <a:bodyPr/>
        <a:lstStyle/>
        <a:p>
          <a:endParaRPr lang="ru-RU"/>
        </a:p>
      </dgm:t>
    </dgm:pt>
    <dgm:pt modelId="{FDAA3420-ECC8-419A-8D59-C788FF981091}" type="sibTrans" cxnId="{2D39DF68-DA51-40B5-A500-8CD373EC73A4}">
      <dgm:prSet/>
      <dgm:spPr/>
      <dgm:t>
        <a:bodyPr/>
        <a:lstStyle/>
        <a:p>
          <a:endParaRPr lang="ru-RU"/>
        </a:p>
      </dgm:t>
    </dgm:pt>
    <dgm:pt modelId="{98D80998-4B83-43E7-B2AF-03FADA6EDD53}" type="pres">
      <dgm:prSet presAssocID="{E137B3E1-EA29-4694-AE6B-074FDA3B96A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7FE6C6F-4C7D-4EEB-8B9F-D4631BC5D167}" type="pres">
      <dgm:prSet presAssocID="{CC614BF8-331A-4DC6-9465-2A58C74A31BC}" presName="parentText" presStyleLbl="node1" presStyleIdx="0" presStyleCnt="3" custLinFactY="-63059" custLinFactNeighborX="-727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65242D-20D2-45B5-B88D-F9928E9F6784}" type="pres">
      <dgm:prSet presAssocID="{6D711404-58FA-4D2F-AC8D-1B988EA164FB}" presName="spacer" presStyleCnt="0"/>
      <dgm:spPr/>
    </dgm:pt>
    <dgm:pt modelId="{1316A368-2939-44F9-B80D-160AC10BA213}" type="pres">
      <dgm:prSet presAssocID="{5C64D292-D648-4C1B-A4E8-0E53A223EF18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6042CD-0FE6-4F2F-8E55-2D95F042BC5D}" type="pres">
      <dgm:prSet presAssocID="{AE325403-7C92-46D0-B5D3-B3E541745F23}" presName="spacer" presStyleCnt="0"/>
      <dgm:spPr/>
    </dgm:pt>
    <dgm:pt modelId="{5329E732-47C2-4F67-A196-19631023AFDC}" type="pres">
      <dgm:prSet presAssocID="{F91EC8AC-85CF-4BC2-B012-21567D790A0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37A3FD-A2A7-41BF-BB52-6E41D89EC9B7}" srcId="{E137B3E1-EA29-4694-AE6B-074FDA3B96AE}" destId="{CC614BF8-331A-4DC6-9465-2A58C74A31BC}" srcOrd="0" destOrd="0" parTransId="{9E4F8C69-9D00-4DAD-8BBF-D8CBE54B0DC3}" sibTransId="{6D711404-58FA-4D2F-AC8D-1B988EA164FB}"/>
    <dgm:cxn modelId="{D78E4D13-71F0-475E-A704-975842BE619B}" type="presOf" srcId="{E137B3E1-EA29-4694-AE6B-074FDA3B96AE}" destId="{98D80998-4B83-43E7-B2AF-03FADA6EDD53}" srcOrd="0" destOrd="0" presId="urn:microsoft.com/office/officeart/2005/8/layout/vList2"/>
    <dgm:cxn modelId="{D41FEE7A-DB18-4ED4-B74F-6D7736C0B164}" srcId="{E137B3E1-EA29-4694-AE6B-074FDA3B96AE}" destId="{5C64D292-D648-4C1B-A4E8-0E53A223EF18}" srcOrd="1" destOrd="0" parTransId="{32EBFA7B-4EFC-4EE1-BA74-71A089BF70ED}" sibTransId="{AE325403-7C92-46D0-B5D3-B3E541745F23}"/>
    <dgm:cxn modelId="{2D39DF68-DA51-40B5-A500-8CD373EC73A4}" srcId="{E137B3E1-EA29-4694-AE6B-074FDA3B96AE}" destId="{F91EC8AC-85CF-4BC2-B012-21567D790A04}" srcOrd="2" destOrd="0" parTransId="{DD6F1EA2-84B4-4489-BF3F-5BF681B9E9B5}" sibTransId="{FDAA3420-ECC8-419A-8D59-C788FF981091}"/>
    <dgm:cxn modelId="{994553E2-87DE-4DCB-A337-1193E8B803D7}" type="presOf" srcId="{CC614BF8-331A-4DC6-9465-2A58C74A31BC}" destId="{C7FE6C6F-4C7D-4EEB-8B9F-D4631BC5D167}" srcOrd="0" destOrd="0" presId="urn:microsoft.com/office/officeart/2005/8/layout/vList2"/>
    <dgm:cxn modelId="{544A0E10-B2B3-421B-970C-DCA5537D2E68}" type="presOf" srcId="{F91EC8AC-85CF-4BC2-B012-21567D790A04}" destId="{5329E732-47C2-4F67-A196-19631023AFDC}" srcOrd="0" destOrd="0" presId="urn:microsoft.com/office/officeart/2005/8/layout/vList2"/>
    <dgm:cxn modelId="{EC17E226-E18F-4EB8-84BF-061A19F69734}" type="presOf" srcId="{5C64D292-D648-4C1B-A4E8-0E53A223EF18}" destId="{1316A368-2939-44F9-B80D-160AC10BA213}" srcOrd="0" destOrd="0" presId="urn:microsoft.com/office/officeart/2005/8/layout/vList2"/>
    <dgm:cxn modelId="{411A9ECB-009C-4E73-96F8-03B2B56B3083}" type="presParOf" srcId="{98D80998-4B83-43E7-B2AF-03FADA6EDD53}" destId="{C7FE6C6F-4C7D-4EEB-8B9F-D4631BC5D167}" srcOrd="0" destOrd="0" presId="urn:microsoft.com/office/officeart/2005/8/layout/vList2"/>
    <dgm:cxn modelId="{A11DF77F-0E33-4EC4-8A78-D09FC60BFB5E}" type="presParOf" srcId="{98D80998-4B83-43E7-B2AF-03FADA6EDD53}" destId="{3865242D-20D2-45B5-B88D-F9928E9F6784}" srcOrd="1" destOrd="0" presId="urn:microsoft.com/office/officeart/2005/8/layout/vList2"/>
    <dgm:cxn modelId="{47521374-8838-45CB-86E1-F2556F1F1159}" type="presParOf" srcId="{98D80998-4B83-43E7-B2AF-03FADA6EDD53}" destId="{1316A368-2939-44F9-B80D-160AC10BA213}" srcOrd="2" destOrd="0" presId="urn:microsoft.com/office/officeart/2005/8/layout/vList2"/>
    <dgm:cxn modelId="{384E0CF9-B19E-4045-8A59-00A49D6DF559}" type="presParOf" srcId="{98D80998-4B83-43E7-B2AF-03FADA6EDD53}" destId="{6E6042CD-0FE6-4F2F-8E55-2D95F042BC5D}" srcOrd="3" destOrd="0" presId="urn:microsoft.com/office/officeart/2005/8/layout/vList2"/>
    <dgm:cxn modelId="{AFC37E53-49C0-4739-A196-4F7F1D23938F}" type="presParOf" srcId="{98D80998-4B83-43E7-B2AF-03FADA6EDD53}" destId="{5329E732-47C2-4F67-A196-19631023AFD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5656C09C-AEEE-4C3E-A0AB-B217CB4ED35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55BD054-BED4-4C9C-8D4F-629890CA4F6C}" type="pres">
      <dgm:prSet presAssocID="{5656C09C-AEEE-4C3E-A0AB-B217CB4ED35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8B81A4DA-D1FD-4772-8B0E-CCC89619285E}" type="presOf" srcId="{5656C09C-AEEE-4C3E-A0AB-B217CB4ED354}" destId="{855BD054-BED4-4C9C-8D4F-629890CA4F6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6E9C5E-D13A-4507-90B3-F8A5E1F17E45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6BB3956-6687-4E46-9B5E-2E6E9A50E1D5}">
      <dgm:prSet phldrT="[Текст]"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п. Красногвардеец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263394-363F-4A61-AFC6-768AC6160472}" type="parTrans" cxnId="{C1F096B0-D9E5-40D5-B4E3-19A5D366138A}">
      <dgm:prSet/>
      <dgm:spPr/>
      <dgm:t>
        <a:bodyPr/>
        <a:lstStyle/>
        <a:p>
          <a:endParaRPr lang="ru-RU"/>
        </a:p>
      </dgm:t>
    </dgm:pt>
    <dgm:pt modelId="{D67B7375-94A4-49A1-94EA-547EA91BC74D}" type="sibTrans" cxnId="{C1F096B0-D9E5-40D5-B4E3-19A5D366138A}">
      <dgm:prSet/>
      <dgm:spPr/>
      <dgm:t>
        <a:bodyPr/>
        <a:lstStyle/>
        <a:p>
          <a:endParaRPr lang="ru-RU"/>
        </a:p>
      </dgm:t>
    </dgm:pt>
    <dgm:pt modelId="{E4136CBA-7170-435F-B533-BA04DA7CCC8E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Численность жителей   3800  чел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37457EA3-3E70-42A2-8785-92635D9037BF}" type="parTrans" cxnId="{3193A3B8-A325-4332-ADCF-9ACB33532E34}">
      <dgm:prSet/>
      <dgm:spPr/>
      <dgm:t>
        <a:bodyPr/>
        <a:lstStyle/>
        <a:p>
          <a:endParaRPr lang="ru-RU"/>
        </a:p>
      </dgm:t>
    </dgm:pt>
    <dgm:pt modelId="{AD74BE7E-39C6-4F48-AC58-BACE930E7926}" type="sibTrans" cxnId="{3193A3B8-A325-4332-ADCF-9ACB33532E34}">
      <dgm:prSet/>
      <dgm:spPr/>
      <dgm:t>
        <a:bodyPr/>
        <a:lstStyle/>
        <a:p>
          <a:endParaRPr lang="ru-RU"/>
        </a:p>
      </dgm:t>
    </dgm:pt>
    <dgm:pt modelId="{E900F07D-FA68-41ED-9C70-A8E4A6145417}">
      <dgm:prSet phldrT="[Текст]"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п. Кировский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F9EF98-9A21-43B5-BF29-625B974C34A9}" type="parTrans" cxnId="{2CF010D8-6249-47DF-80D0-B802AE24225D}">
      <dgm:prSet/>
      <dgm:spPr/>
      <dgm:t>
        <a:bodyPr/>
        <a:lstStyle/>
        <a:p>
          <a:endParaRPr lang="ru-RU"/>
        </a:p>
      </dgm:t>
    </dgm:pt>
    <dgm:pt modelId="{3CC4EB53-20E6-49B6-BB1B-0E699999BDF7}" type="sibTrans" cxnId="{2CF010D8-6249-47DF-80D0-B802AE24225D}">
      <dgm:prSet/>
      <dgm:spPr/>
      <dgm:t>
        <a:bodyPr/>
        <a:lstStyle/>
        <a:p>
          <a:endParaRPr lang="ru-RU"/>
        </a:p>
      </dgm:t>
    </dgm:pt>
    <dgm:pt modelId="{4E729CA7-B8D0-42F9-A81B-9477CCC5DBC2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Численность жителей  206 чел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4DD62E47-929E-4F57-96FA-6929A805EB28}" type="parTrans" cxnId="{B7EACF7F-2B55-48CB-978B-A12DB9A71EAD}">
      <dgm:prSet/>
      <dgm:spPr/>
      <dgm:t>
        <a:bodyPr/>
        <a:lstStyle/>
        <a:p>
          <a:endParaRPr lang="ru-RU"/>
        </a:p>
      </dgm:t>
    </dgm:pt>
    <dgm:pt modelId="{FF0BA24D-E31D-48C4-85B5-F085B4253F17}" type="sibTrans" cxnId="{B7EACF7F-2B55-48CB-978B-A12DB9A71EAD}">
      <dgm:prSet/>
      <dgm:spPr/>
      <dgm:t>
        <a:bodyPr/>
        <a:lstStyle/>
        <a:p>
          <a:endParaRPr lang="ru-RU"/>
        </a:p>
      </dgm:t>
    </dgm:pt>
    <dgm:pt modelId="{858BBBD8-A8C3-4F5B-A91C-39F662B64ECD}">
      <dgm:prSet phldrT="[Текст]"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п. Присамарский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A79368-B14C-4BE8-9F36-35B10F7DE59E}" type="parTrans" cxnId="{8649DA3E-915D-494B-B227-75F36E764A47}">
      <dgm:prSet/>
      <dgm:spPr/>
      <dgm:t>
        <a:bodyPr/>
        <a:lstStyle/>
        <a:p>
          <a:endParaRPr lang="ru-RU"/>
        </a:p>
      </dgm:t>
    </dgm:pt>
    <dgm:pt modelId="{336772E2-DCD0-46DC-B803-7EC9575B5C32}" type="sibTrans" cxnId="{8649DA3E-915D-494B-B227-75F36E764A47}">
      <dgm:prSet/>
      <dgm:spPr/>
      <dgm:t>
        <a:bodyPr/>
        <a:lstStyle/>
        <a:p>
          <a:endParaRPr lang="ru-RU"/>
        </a:p>
      </dgm:t>
    </dgm:pt>
    <dgm:pt modelId="{10BAA6BE-C0F9-444B-9D21-F43E0DF2FCBF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Численность жителей 246 чел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9ACE5EEC-231A-46CE-BE32-EB508FA951EF}" type="parTrans" cxnId="{44C83259-4995-46E6-A0EC-E69146B57038}">
      <dgm:prSet/>
      <dgm:spPr/>
      <dgm:t>
        <a:bodyPr/>
        <a:lstStyle/>
        <a:p>
          <a:endParaRPr lang="ru-RU"/>
        </a:p>
      </dgm:t>
    </dgm:pt>
    <dgm:pt modelId="{67DF29D4-C9A2-4066-B98B-F212CD9289B5}" type="sibTrans" cxnId="{44C83259-4995-46E6-A0EC-E69146B57038}">
      <dgm:prSet/>
      <dgm:spPr/>
      <dgm:t>
        <a:bodyPr/>
        <a:lstStyle/>
        <a:p>
          <a:endParaRPr lang="ru-RU"/>
        </a:p>
      </dgm:t>
    </dgm:pt>
    <dgm:pt modelId="{5D29C1EA-B04E-4411-B79F-CE5789F2AC2C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п. Обухово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607306-8C22-483E-801F-BC56A8F287D6}" type="parTrans" cxnId="{DD1161D5-8BE4-4955-88D7-6E843F59B829}">
      <dgm:prSet/>
      <dgm:spPr/>
      <dgm:t>
        <a:bodyPr/>
        <a:lstStyle/>
        <a:p>
          <a:endParaRPr lang="ru-RU"/>
        </a:p>
      </dgm:t>
    </dgm:pt>
    <dgm:pt modelId="{16A10188-B23B-4848-A996-1BFFB74C973A}" type="sibTrans" cxnId="{DD1161D5-8BE4-4955-88D7-6E843F59B829}">
      <dgm:prSet/>
      <dgm:spPr/>
      <dgm:t>
        <a:bodyPr/>
        <a:lstStyle/>
        <a:p>
          <a:endParaRPr lang="ru-RU"/>
        </a:p>
      </dgm:t>
    </dgm:pt>
    <dgm:pt modelId="{FCDF97A7-4F65-4CAA-B43B-0E69F05859CB}">
      <dgm:prSet phldrT="[Текст]" custT="1"/>
      <dgm:spPr/>
      <dgm:t>
        <a:bodyPr/>
        <a:lstStyle/>
        <a:p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A8FE8FBF-5396-4FB0-90C7-941D40B59EB0}" type="parTrans" cxnId="{B5A8585B-D964-48B2-86BC-ABCA60DB2955}">
      <dgm:prSet/>
      <dgm:spPr/>
      <dgm:t>
        <a:bodyPr/>
        <a:lstStyle/>
        <a:p>
          <a:endParaRPr lang="ru-RU"/>
        </a:p>
      </dgm:t>
    </dgm:pt>
    <dgm:pt modelId="{3FD0513D-4724-43C2-AC4E-97B2872491A5}" type="sibTrans" cxnId="{B5A8585B-D964-48B2-86BC-ABCA60DB2955}">
      <dgm:prSet/>
      <dgm:spPr/>
      <dgm:t>
        <a:bodyPr/>
        <a:lstStyle/>
        <a:p>
          <a:endParaRPr lang="ru-RU"/>
        </a:p>
      </dgm:t>
    </dgm:pt>
    <dgm:pt modelId="{10A2BCBD-0DF7-4893-B546-F83996B8AF78}">
      <dgm:prSet custT="1"/>
      <dgm:spPr/>
      <dgm:t>
        <a:bodyPr/>
        <a:lstStyle/>
        <a:p>
          <a:r>
            <a:rPr lang="ru-RU" sz="1800" dirty="0">
              <a:latin typeface="Times New Roman" pitchFamily="18" charset="0"/>
              <a:cs typeface="Times New Roman" pitchFamily="18" charset="0"/>
            </a:rPr>
            <a:t>Численность 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жителей 139 </a:t>
          </a:r>
          <a:r>
            <a:rPr lang="ru-RU" sz="1800" dirty="0">
              <a:latin typeface="Times New Roman" pitchFamily="18" charset="0"/>
              <a:cs typeface="Times New Roman" pitchFamily="18" charset="0"/>
            </a:rPr>
            <a:t>чел</a:t>
          </a:r>
        </a:p>
      </dgm:t>
    </dgm:pt>
    <dgm:pt modelId="{0AACEEC4-81F5-4978-8358-1AB22B6C5C65}" type="parTrans" cxnId="{D4EDD902-716D-401B-8939-1513DA079751}">
      <dgm:prSet/>
      <dgm:spPr/>
      <dgm:t>
        <a:bodyPr/>
        <a:lstStyle/>
        <a:p>
          <a:endParaRPr lang="ru-RU"/>
        </a:p>
      </dgm:t>
    </dgm:pt>
    <dgm:pt modelId="{C1CF9E81-6D91-42C9-9074-DFEDA2FD2F17}" type="sibTrans" cxnId="{D4EDD902-716D-401B-8939-1513DA079751}">
      <dgm:prSet/>
      <dgm:spPr/>
      <dgm:t>
        <a:bodyPr/>
        <a:lstStyle/>
        <a:p>
          <a:endParaRPr lang="ru-RU"/>
        </a:p>
      </dgm:t>
    </dgm:pt>
    <dgm:pt modelId="{F795D244-8473-4EBD-8491-3C557C345F5E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Численность жителей 95 чел</a:t>
          </a:r>
          <a:endParaRPr lang="ru-RU" sz="1800" dirty="0">
            <a:latin typeface="+mn-lt"/>
            <a:cs typeface="Times New Roman" pitchFamily="18" charset="0"/>
          </a:endParaRPr>
        </a:p>
      </dgm:t>
    </dgm:pt>
    <dgm:pt modelId="{5F8BB8C6-9AF1-47E1-97D3-EF350A0D336B}" type="sibTrans" cxnId="{4964EEB0-F8D2-48BC-BC4F-794941FC935B}">
      <dgm:prSet/>
      <dgm:spPr/>
      <dgm:t>
        <a:bodyPr/>
        <a:lstStyle/>
        <a:p>
          <a:endParaRPr lang="ru-RU"/>
        </a:p>
      </dgm:t>
    </dgm:pt>
    <dgm:pt modelId="{F455DE7A-A012-472D-A58C-9929B38FB52C}" type="parTrans" cxnId="{4964EEB0-F8D2-48BC-BC4F-794941FC935B}">
      <dgm:prSet/>
      <dgm:spPr/>
      <dgm:t>
        <a:bodyPr/>
        <a:lstStyle/>
        <a:p>
          <a:endParaRPr lang="ru-RU"/>
        </a:p>
      </dgm:t>
    </dgm:pt>
    <dgm:pt modelId="{2183880E-C762-4D59-B91A-2F6EFCA185C2}">
      <dgm:prSet phldrT="[Текст]" custT="1"/>
      <dgm:spPr/>
      <dgm:t>
        <a:bodyPr/>
        <a:lstStyle/>
        <a:p>
          <a:r>
            <a:rPr lang="ru-RU" sz="1400" dirty="0" err="1" smtClean="0">
              <a:latin typeface="Times New Roman" pitchFamily="18" charset="0"/>
              <a:cs typeface="Times New Roman" pitchFamily="18" charset="0"/>
            </a:rPr>
            <a:t>Рзд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. Красногвардеец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B5F270-12E2-4448-9C13-EA4B71348A55}" type="sibTrans" cxnId="{0BCEB7BE-0152-4119-AC7D-298360D0FFFF}">
      <dgm:prSet/>
      <dgm:spPr/>
      <dgm:t>
        <a:bodyPr/>
        <a:lstStyle/>
        <a:p>
          <a:endParaRPr lang="ru-RU"/>
        </a:p>
      </dgm:t>
    </dgm:pt>
    <dgm:pt modelId="{F21CA8E8-E752-4F32-B2F8-641914695AA2}" type="parTrans" cxnId="{0BCEB7BE-0152-4119-AC7D-298360D0FFFF}">
      <dgm:prSet/>
      <dgm:spPr/>
      <dgm:t>
        <a:bodyPr/>
        <a:lstStyle/>
        <a:p>
          <a:endParaRPr lang="ru-RU"/>
        </a:p>
      </dgm:t>
    </dgm:pt>
    <dgm:pt modelId="{80173DD4-7186-487E-8A35-31CAA02939F8}" type="pres">
      <dgm:prSet presAssocID="{106E9C5E-D13A-4507-90B3-F8A5E1F17E4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B669AB4-7E65-48D1-B6D1-9F3423E7DC57}" type="pres">
      <dgm:prSet presAssocID="{B6BB3956-6687-4E46-9B5E-2E6E9A50E1D5}" presName="linNode" presStyleCnt="0"/>
      <dgm:spPr/>
      <dgm:t>
        <a:bodyPr/>
        <a:lstStyle/>
        <a:p>
          <a:endParaRPr lang="ru-RU"/>
        </a:p>
      </dgm:t>
    </dgm:pt>
    <dgm:pt modelId="{2A6BBCC0-26BF-47FE-8F60-82808A4EA5E2}" type="pres">
      <dgm:prSet presAssocID="{B6BB3956-6687-4E46-9B5E-2E6E9A50E1D5}" presName="parentText" presStyleLbl="node1" presStyleIdx="0" presStyleCnt="5" custScaleX="66428" custScaleY="2625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2CCAE7-D95C-4CFA-AEA0-042608A63039}" type="pres">
      <dgm:prSet presAssocID="{B6BB3956-6687-4E46-9B5E-2E6E9A50E1D5}" presName="descendantText" presStyleLbl="alignAccFollowNode1" presStyleIdx="0" presStyleCnt="5" custScaleY="282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8E9F56-8F90-4CD2-AF59-9D5FF337DB14}" type="pres">
      <dgm:prSet presAssocID="{D67B7375-94A4-49A1-94EA-547EA91BC74D}" presName="sp" presStyleCnt="0"/>
      <dgm:spPr/>
      <dgm:t>
        <a:bodyPr/>
        <a:lstStyle/>
        <a:p>
          <a:endParaRPr lang="ru-RU"/>
        </a:p>
      </dgm:t>
    </dgm:pt>
    <dgm:pt modelId="{186D16C1-AF77-48E6-9D56-6BCE1ABFC0C2}" type="pres">
      <dgm:prSet presAssocID="{E900F07D-FA68-41ED-9C70-A8E4A6145417}" presName="linNode" presStyleCnt="0"/>
      <dgm:spPr/>
      <dgm:t>
        <a:bodyPr/>
        <a:lstStyle/>
        <a:p>
          <a:endParaRPr lang="ru-RU"/>
        </a:p>
      </dgm:t>
    </dgm:pt>
    <dgm:pt modelId="{D2A71311-4A5A-4B58-ABD7-26B5D4007F5D}" type="pres">
      <dgm:prSet presAssocID="{E900F07D-FA68-41ED-9C70-A8E4A6145417}" presName="parentText" presStyleLbl="node1" presStyleIdx="1" presStyleCnt="5" custScaleX="66428" custScaleY="2930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44EC91-8ED8-45EE-B282-58156025DB5B}" type="pres">
      <dgm:prSet presAssocID="{E900F07D-FA68-41ED-9C70-A8E4A6145417}" presName="descendantText" presStyleLbl="alignAccFollowNode1" presStyleIdx="1" presStyleCnt="5" custScaleY="359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7C2CF6-32D4-4534-816B-514FBE089365}" type="pres">
      <dgm:prSet presAssocID="{3CC4EB53-20E6-49B6-BB1B-0E699999BDF7}" presName="sp" presStyleCnt="0"/>
      <dgm:spPr/>
      <dgm:t>
        <a:bodyPr/>
        <a:lstStyle/>
        <a:p>
          <a:endParaRPr lang="ru-RU"/>
        </a:p>
      </dgm:t>
    </dgm:pt>
    <dgm:pt modelId="{27085087-D6DE-469F-9302-9731C0D99E89}" type="pres">
      <dgm:prSet presAssocID="{5D29C1EA-B04E-4411-B79F-CE5789F2AC2C}" presName="linNode" presStyleCnt="0"/>
      <dgm:spPr/>
      <dgm:t>
        <a:bodyPr/>
        <a:lstStyle/>
        <a:p>
          <a:endParaRPr lang="ru-RU"/>
        </a:p>
      </dgm:t>
    </dgm:pt>
    <dgm:pt modelId="{6936B70B-D1A3-4C31-91D0-1721A4E13A48}" type="pres">
      <dgm:prSet presAssocID="{5D29C1EA-B04E-4411-B79F-CE5789F2AC2C}" presName="parentText" presStyleLbl="node1" presStyleIdx="2" presStyleCnt="5" custScaleX="66429" custScaleY="2292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31DA02-DB83-4F0C-B01B-AA2698CC2B2C}" type="pres">
      <dgm:prSet presAssocID="{5D29C1EA-B04E-4411-B79F-CE5789F2AC2C}" presName="descendantText" presStyleLbl="alignAccFollowNode1" presStyleIdx="2" presStyleCnt="5" custScaleY="371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598CD-E9EF-4D9B-A09E-66F6319B98C9}" type="pres">
      <dgm:prSet presAssocID="{16A10188-B23B-4848-A996-1BFFB74C973A}" presName="sp" presStyleCnt="0"/>
      <dgm:spPr/>
      <dgm:t>
        <a:bodyPr/>
        <a:lstStyle/>
        <a:p>
          <a:endParaRPr lang="ru-RU"/>
        </a:p>
      </dgm:t>
    </dgm:pt>
    <dgm:pt modelId="{EE08F1C7-D6AA-4316-B152-AFF990307C41}" type="pres">
      <dgm:prSet presAssocID="{858BBBD8-A8C3-4F5B-A91C-39F662B64ECD}" presName="linNode" presStyleCnt="0"/>
      <dgm:spPr/>
      <dgm:t>
        <a:bodyPr/>
        <a:lstStyle/>
        <a:p>
          <a:endParaRPr lang="ru-RU"/>
        </a:p>
      </dgm:t>
    </dgm:pt>
    <dgm:pt modelId="{20E79F63-B3A7-4F14-A092-6F34F935AC02}" type="pres">
      <dgm:prSet presAssocID="{858BBBD8-A8C3-4F5B-A91C-39F662B64ECD}" presName="parentText" presStyleLbl="node1" presStyleIdx="3" presStyleCnt="5" custScaleX="69461" custScaleY="26084" custLinFactNeighborX="124" custLinFactNeighborY="-84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6F2475-7140-4498-82F3-766B3B7F1286}" type="pres">
      <dgm:prSet presAssocID="{858BBBD8-A8C3-4F5B-A91C-39F662B64ECD}" presName="descendantText" presStyleLbl="alignAccFollowNode1" presStyleIdx="3" presStyleCnt="5" custScaleY="298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C9057B-5105-4B36-914E-14C0FDDC5DEC}" type="pres">
      <dgm:prSet presAssocID="{336772E2-DCD0-46DC-B803-7EC9575B5C32}" presName="sp" presStyleCnt="0"/>
      <dgm:spPr/>
      <dgm:t>
        <a:bodyPr/>
        <a:lstStyle/>
        <a:p>
          <a:endParaRPr lang="ru-RU"/>
        </a:p>
      </dgm:t>
    </dgm:pt>
    <dgm:pt modelId="{B514895B-01A7-4A13-8D48-7C71ADF6524B}" type="pres">
      <dgm:prSet presAssocID="{2183880E-C762-4D59-B91A-2F6EFCA185C2}" presName="linNode" presStyleCnt="0"/>
      <dgm:spPr/>
      <dgm:t>
        <a:bodyPr/>
        <a:lstStyle/>
        <a:p>
          <a:endParaRPr lang="ru-RU"/>
        </a:p>
      </dgm:t>
    </dgm:pt>
    <dgm:pt modelId="{16C7C84E-A0F5-4E04-AFBB-F4FAAD0F398B}" type="pres">
      <dgm:prSet presAssocID="{2183880E-C762-4D59-B91A-2F6EFCA185C2}" presName="parentText" presStyleLbl="node1" presStyleIdx="4" presStyleCnt="5" custScaleX="66428" custScaleY="2689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3371D4-AF35-4EE8-A290-89D61F11AE4B}" type="pres">
      <dgm:prSet presAssocID="{2183880E-C762-4D59-B91A-2F6EFCA185C2}" presName="descendantText" presStyleLbl="alignAccFollowNode1" presStyleIdx="4" presStyleCnt="5" custScaleY="305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CEB7BE-0152-4119-AC7D-298360D0FFFF}" srcId="{106E9C5E-D13A-4507-90B3-F8A5E1F17E45}" destId="{2183880E-C762-4D59-B91A-2F6EFCA185C2}" srcOrd="4" destOrd="0" parTransId="{F21CA8E8-E752-4F32-B2F8-641914695AA2}" sibTransId="{EBB5F270-12E2-4448-9C13-EA4B71348A55}"/>
    <dgm:cxn modelId="{EE247032-48A4-4C06-8477-D212A0FF334A}" type="presOf" srcId="{10BAA6BE-C0F9-444B-9D21-F43E0DF2FCBF}" destId="{436F2475-7140-4498-82F3-766B3B7F1286}" srcOrd="0" destOrd="0" presId="urn:microsoft.com/office/officeart/2005/8/layout/vList5"/>
    <dgm:cxn modelId="{E537D4BC-20D4-4A61-B8E9-529718811F17}" type="presOf" srcId="{FCDF97A7-4F65-4CAA-B43B-0E69F05859CB}" destId="{8931DA02-DB83-4F0C-B01B-AA2698CC2B2C}" srcOrd="0" destOrd="0" presId="urn:microsoft.com/office/officeart/2005/8/layout/vList5"/>
    <dgm:cxn modelId="{B7EACF7F-2B55-48CB-978B-A12DB9A71EAD}" srcId="{E900F07D-FA68-41ED-9C70-A8E4A6145417}" destId="{4E729CA7-B8D0-42F9-A81B-9477CCC5DBC2}" srcOrd="0" destOrd="0" parTransId="{4DD62E47-929E-4F57-96FA-6929A805EB28}" sibTransId="{FF0BA24D-E31D-48C4-85B5-F085B4253F17}"/>
    <dgm:cxn modelId="{A0A0ACAA-A571-41B2-B2E6-417E1AB95E2D}" type="presOf" srcId="{4E729CA7-B8D0-42F9-A81B-9477CCC5DBC2}" destId="{4944EC91-8ED8-45EE-B282-58156025DB5B}" srcOrd="0" destOrd="0" presId="urn:microsoft.com/office/officeart/2005/8/layout/vList5"/>
    <dgm:cxn modelId="{95FDA656-2E9B-4951-8DDA-FC3515C59755}" type="presOf" srcId="{5D29C1EA-B04E-4411-B79F-CE5789F2AC2C}" destId="{6936B70B-D1A3-4C31-91D0-1721A4E13A48}" srcOrd="0" destOrd="0" presId="urn:microsoft.com/office/officeart/2005/8/layout/vList5"/>
    <dgm:cxn modelId="{C6B1E709-F9E7-4BA3-8257-55C84BDDEE83}" type="presOf" srcId="{858BBBD8-A8C3-4F5B-A91C-39F662B64ECD}" destId="{20E79F63-B3A7-4F14-A092-6F34F935AC02}" srcOrd="0" destOrd="0" presId="urn:microsoft.com/office/officeart/2005/8/layout/vList5"/>
    <dgm:cxn modelId="{8721CAC6-5B72-42C2-87DF-32BDBCC3D937}" type="presOf" srcId="{F795D244-8473-4EBD-8491-3C557C345F5E}" destId="{523371D4-AF35-4EE8-A290-89D61F11AE4B}" srcOrd="0" destOrd="0" presId="urn:microsoft.com/office/officeart/2005/8/layout/vList5"/>
    <dgm:cxn modelId="{8649DA3E-915D-494B-B227-75F36E764A47}" srcId="{106E9C5E-D13A-4507-90B3-F8A5E1F17E45}" destId="{858BBBD8-A8C3-4F5B-A91C-39F662B64ECD}" srcOrd="3" destOrd="0" parTransId="{6DA79368-B14C-4BE8-9F36-35B10F7DE59E}" sibTransId="{336772E2-DCD0-46DC-B803-7EC9575B5C32}"/>
    <dgm:cxn modelId="{1ADB0073-3C1C-4A97-BDA5-6C9BEE9516A1}" type="presOf" srcId="{106E9C5E-D13A-4507-90B3-F8A5E1F17E45}" destId="{80173DD4-7186-487E-8A35-31CAA02939F8}" srcOrd="0" destOrd="0" presId="urn:microsoft.com/office/officeart/2005/8/layout/vList5"/>
    <dgm:cxn modelId="{3193A3B8-A325-4332-ADCF-9ACB33532E34}" srcId="{B6BB3956-6687-4E46-9B5E-2E6E9A50E1D5}" destId="{E4136CBA-7170-435F-B533-BA04DA7CCC8E}" srcOrd="0" destOrd="0" parTransId="{37457EA3-3E70-42A2-8785-92635D9037BF}" sibTransId="{AD74BE7E-39C6-4F48-AC58-BACE930E7926}"/>
    <dgm:cxn modelId="{24041D2D-A34A-4FE3-949B-C8917DDD004B}" type="presOf" srcId="{E4136CBA-7170-435F-B533-BA04DA7CCC8E}" destId="{1A2CCAE7-D95C-4CFA-AEA0-042608A63039}" srcOrd="0" destOrd="0" presId="urn:microsoft.com/office/officeart/2005/8/layout/vList5"/>
    <dgm:cxn modelId="{2CF010D8-6249-47DF-80D0-B802AE24225D}" srcId="{106E9C5E-D13A-4507-90B3-F8A5E1F17E45}" destId="{E900F07D-FA68-41ED-9C70-A8E4A6145417}" srcOrd="1" destOrd="0" parTransId="{65F9EF98-9A21-43B5-BF29-625B974C34A9}" sibTransId="{3CC4EB53-20E6-49B6-BB1B-0E699999BDF7}"/>
    <dgm:cxn modelId="{D3C43705-8FE8-4C1F-8BC7-7DB1D526BB60}" type="presOf" srcId="{2183880E-C762-4D59-B91A-2F6EFCA185C2}" destId="{16C7C84E-A0F5-4E04-AFBB-F4FAAD0F398B}" srcOrd="0" destOrd="0" presId="urn:microsoft.com/office/officeart/2005/8/layout/vList5"/>
    <dgm:cxn modelId="{C1F096B0-D9E5-40D5-B4E3-19A5D366138A}" srcId="{106E9C5E-D13A-4507-90B3-F8A5E1F17E45}" destId="{B6BB3956-6687-4E46-9B5E-2E6E9A50E1D5}" srcOrd="0" destOrd="0" parTransId="{6A263394-363F-4A61-AFC6-768AC6160472}" sibTransId="{D67B7375-94A4-49A1-94EA-547EA91BC74D}"/>
    <dgm:cxn modelId="{D4EDD902-716D-401B-8939-1513DA079751}" srcId="{5D29C1EA-B04E-4411-B79F-CE5789F2AC2C}" destId="{10A2BCBD-0DF7-4893-B546-F83996B8AF78}" srcOrd="1" destOrd="0" parTransId="{0AACEEC4-81F5-4978-8358-1AB22B6C5C65}" sibTransId="{C1CF9E81-6D91-42C9-9074-DFEDA2FD2F17}"/>
    <dgm:cxn modelId="{52A18586-0077-4858-A2D4-E57D0A0FF4FB}" type="presOf" srcId="{B6BB3956-6687-4E46-9B5E-2E6E9A50E1D5}" destId="{2A6BBCC0-26BF-47FE-8F60-82808A4EA5E2}" srcOrd="0" destOrd="0" presId="urn:microsoft.com/office/officeart/2005/8/layout/vList5"/>
    <dgm:cxn modelId="{44C83259-4995-46E6-A0EC-E69146B57038}" srcId="{858BBBD8-A8C3-4F5B-A91C-39F662B64ECD}" destId="{10BAA6BE-C0F9-444B-9D21-F43E0DF2FCBF}" srcOrd="0" destOrd="0" parTransId="{9ACE5EEC-231A-46CE-BE32-EB508FA951EF}" sibTransId="{67DF29D4-C9A2-4066-B98B-F212CD9289B5}"/>
    <dgm:cxn modelId="{4964EEB0-F8D2-48BC-BC4F-794941FC935B}" srcId="{2183880E-C762-4D59-B91A-2F6EFCA185C2}" destId="{F795D244-8473-4EBD-8491-3C557C345F5E}" srcOrd="0" destOrd="0" parTransId="{F455DE7A-A012-472D-A58C-9929B38FB52C}" sibTransId="{5F8BB8C6-9AF1-47E1-97D3-EF350A0D336B}"/>
    <dgm:cxn modelId="{72BE9CF1-AB09-443B-A8F4-23C6D8801AE0}" type="presOf" srcId="{E900F07D-FA68-41ED-9C70-A8E4A6145417}" destId="{D2A71311-4A5A-4B58-ABD7-26B5D4007F5D}" srcOrd="0" destOrd="0" presId="urn:microsoft.com/office/officeart/2005/8/layout/vList5"/>
    <dgm:cxn modelId="{DD1161D5-8BE4-4955-88D7-6E843F59B829}" srcId="{106E9C5E-D13A-4507-90B3-F8A5E1F17E45}" destId="{5D29C1EA-B04E-4411-B79F-CE5789F2AC2C}" srcOrd="2" destOrd="0" parTransId="{A5607306-8C22-483E-801F-BC56A8F287D6}" sibTransId="{16A10188-B23B-4848-A996-1BFFB74C973A}"/>
    <dgm:cxn modelId="{F50F0260-46BF-4893-9EF3-2991CD91EBE5}" type="presOf" srcId="{10A2BCBD-0DF7-4893-B546-F83996B8AF78}" destId="{8931DA02-DB83-4F0C-B01B-AA2698CC2B2C}" srcOrd="0" destOrd="1" presId="urn:microsoft.com/office/officeart/2005/8/layout/vList5"/>
    <dgm:cxn modelId="{B5A8585B-D964-48B2-86BC-ABCA60DB2955}" srcId="{5D29C1EA-B04E-4411-B79F-CE5789F2AC2C}" destId="{FCDF97A7-4F65-4CAA-B43B-0E69F05859CB}" srcOrd="0" destOrd="0" parTransId="{A8FE8FBF-5396-4FB0-90C7-941D40B59EB0}" sibTransId="{3FD0513D-4724-43C2-AC4E-97B2872491A5}"/>
    <dgm:cxn modelId="{C200ED0F-CF65-4223-B544-49F19779E89A}" type="presParOf" srcId="{80173DD4-7186-487E-8A35-31CAA02939F8}" destId="{AB669AB4-7E65-48D1-B6D1-9F3423E7DC57}" srcOrd="0" destOrd="0" presId="urn:microsoft.com/office/officeart/2005/8/layout/vList5"/>
    <dgm:cxn modelId="{2BFAED90-648C-4AE7-A0A0-F357C5E77C44}" type="presParOf" srcId="{AB669AB4-7E65-48D1-B6D1-9F3423E7DC57}" destId="{2A6BBCC0-26BF-47FE-8F60-82808A4EA5E2}" srcOrd="0" destOrd="0" presId="urn:microsoft.com/office/officeart/2005/8/layout/vList5"/>
    <dgm:cxn modelId="{48FFDAEE-0788-4D87-9DA0-4D85D8F5690A}" type="presParOf" srcId="{AB669AB4-7E65-48D1-B6D1-9F3423E7DC57}" destId="{1A2CCAE7-D95C-4CFA-AEA0-042608A63039}" srcOrd="1" destOrd="0" presId="urn:microsoft.com/office/officeart/2005/8/layout/vList5"/>
    <dgm:cxn modelId="{5F2F8B55-D10E-4CE7-8B67-3302709323C7}" type="presParOf" srcId="{80173DD4-7186-487E-8A35-31CAA02939F8}" destId="{A58E9F56-8F90-4CD2-AF59-9D5FF337DB14}" srcOrd="1" destOrd="0" presId="urn:microsoft.com/office/officeart/2005/8/layout/vList5"/>
    <dgm:cxn modelId="{E87FF605-E0CC-4C03-84A3-5A31237FA0CC}" type="presParOf" srcId="{80173DD4-7186-487E-8A35-31CAA02939F8}" destId="{186D16C1-AF77-48E6-9D56-6BCE1ABFC0C2}" srcOrd="2" destOrd="0" presId="urn:microsoft.com/office/officeart/2005/8/layout/vList5"/>
    <dgm:cxn modelId="{A64C39B8-1DE7-416F-A5E6-2F5966926CB0}" type="presParOf" srcId="{186D16C1-AF77-48E6-9D56-6BCE1ABFC0C2}" destId="{D2A71311-4A5A-4B58-ABD7-26B5D4007F5D}" srcOrd="0" destOrd="0" presId="urn:microsoft.com/office/officeart/2005/8/layout/vList5"/>
    <dgm:cxn modelId="{9D9EE5CE-9D3C-4A3A-AFF9-94F2CC1506CA}" type="presParOf" srcId="{186D16C1-AF77-48E6-9D56-6BCE1ABFC0C2}" destId="{4944EC91-8ED8-45EE-B282-58156025DB5B}" srcOrd="1" destOrd="0" presId="urn:microsoft.com/office/officeart/2005/8/layout/vList5"/>
    <dgm:cxn modelId="{E1853938-1A2B-4939-B640-C3E311C0DB7A}" type="presParOf" srcId="{80173DD4-7186-487E-8A35-31CAA02939F8}" destId="{637C2CF6-32D4-4534-816B-514FBE089365}" srcOrd="3" destOrd="0" presId="urn:microsoft.com/office/officeart/2005/8/layout/vList5"/>
    <dgm:cxn modelId="{C51CFDE3-E540-49F9-93BB-45D029F21E91}" type="presParOf" srcId="{80173DD4-7186-487E-8A35-31CAA02939F8}" destId="{27085087-D6DE-469F-9302-9731C0D99E89}" srcOrd="4" destOrd="0" presId="urn:microsoft.com/office/officeart/2005/8/layout/vList5"/>
    <dgm:cxn modelId="{AC8D94F5-C067-4F2A-930D-756385B217AE}" type="presParOf" srcId="{27085087-D6DE-469F-9302-9731C0D99E89}" destId="{6936B70B-D1A3-4C31-91D0-1721A4E13A48}" srcOrd="0" destOrd="0" presId="urn:microsoft.com/office/officeart/2005/8/layout/vList5"/>
    <dgm:cxn modelId="{230B8588-6E11-450B-BBED-0FB330B86969}" type="presParOf" srcId="{27085087-D6DE-469F-9302-9731C0D99E89}" destId="{8931DA02-DB83-4F0C-B01B-AA2698CC2B2C}" srcOrd="1" destOrd="0" presId="urn:microsoft.com/office/officeart/2005/8/layout/vList5"/>
    <dgm:cxn modelId="{FBE8D155-0148-4293-9104-3C1317E40B67}" type="presParOf" srcId="{80173DD4-7186-487E-8A35-31CAA02939F8}" destId="{85D598CD-E9EF-4D9B-A09E-66F6319B98C9}" srcOrd="5" destOrd="0" presId="urn:microsoft.com/office/officeart/2005/8/layout/vList5"/>
    <dgm:cxn modelId="{75BF2C73-20E6-4DB6-8E6A-92DA1C0F2171}" type="presParOf" srcId="{80173DD4-7186-487E-8A35-31CAA02939F8}" destId="{EE08F1C7-D6AA-4316-B152-AFF990307C41}" srcOrd="6" destOrd="0" presId="urn:microsoft.com/office/officeart/2005/8/layout/vList5"/>
    <dgm:cxn modelId="{F0FAF43D-0457-4923-8B2C-15A225A0FB37}" type="presParOf" srcId="{EE08F1C7-D6AA-4316-B152-AFF990307C41}" destId="{20E79F63-B3A7-4F14-A092-6F34F935AC02}" srcOrd="0" destOrd="0" presId="urn:microsoft.com/office/officeart/2005/8/layout/vList5"/>
    <dgm:cxn modelId="{44C5F4E5-3AA2-4223-B01A-BDBD7DF080E4}" type="presParOf" srcId="{EE08F1C7-D6AA-4316-B152-AFF990307C41}" destId="{436F2475-7140-4498-82F3-766B3B7F1286}" srcOrd="1" destOrd="0" presId="urn:microsoft.com/office/officeart/2005/8/layout/vList5"/>
    <dgm:cxn modelId="{20C2D9AA-2E2D-4720-A91D-1EF4DB4DA448}" type="presParOf" srcId="{80173DD4-7186-487E-8A35-31CAA02939F8}" destId="{56C9057B-5105-4B36-914E-14C0FDDC5DEC}" srcOrd="7" destOrd="0" presId="urn:microsoft.com/office/officeart/2005/8/layout/vList5"/>
    <dgm:cxn modelId="{DFB7196D-0DD4-4B6C-BCD5-D7FEEC26452A}" type="presParOf" srcId="{80173DD4-7186-487E-8A35-31CAA02939F8}" destId="{B514895B-01A7-4A13-8D48-7C71ADF6524B}" srcOrd="8" destOrd="0" presId="urn:microsoft.com/office/officeart/2005/8/layout/vList5"/>
    <dgm:cxn modelId="{2657A407-5CC6-4C41-8F06-8FE6563BFA17}" type="presParOf" srcId="{B514895B-01A7-4A13-8D48-7C71ADF6524B}" destId="{16C7C84E-A0F5-4E04-AFBB-F4FAAD0F398B}" srcOrd="0" destOrd="0" presId="urn:microsoft.com/office/officeart/2005/8/layout/vList5"/>
    <dgm:cxn modelId="{02D08082-7410-4CF5-9843-B90FDE4FDAE2}" type="presParOf" srcId="{B514895B-01A7-4A13-8D48-7C71ADF6524B}" destId="{523371D4-AF35-4EE8-A290-89D61F11AE4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94198F32-58A5-422F-A9FA-32C0EBB7C62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70A6D8F5-F579-4F45-8BD8-C5E84398BE24}" type="pres">
      <dgm:prSet presAssocID="{94198F32-58A5-422F-A9FA-32C0EBB7C62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F3439D2B-CF3B-413E-B3F5-B96393F5E6F5}" type="presOf" srcId="{94198F32-58A5-422F-A9FA-32C0EBB7C62A}" destId="{70A6D8F5-F579-4F45-8BD8-C5E84398BE2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B7D81C73-4DD1-44E8-B630-7441CD9B052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6F55A33-9E34-4D14-B8A6-160B8E064C40}" type="pres">
      <dgm:prSet presAssocID="{B7D81C73-4DD1-44E8-B630-7441CD9B052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EB1899BE-87E9-4C5F-AD78-6D3B1887B2DC}" type="presOf" srcId="{B7D81C73-4DD1-44E8-B630-7441CD9B052F}" destId="{B6F55A33-9E34-4D14-B8A6-160B8E064C4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5656C09C-AEEE-4C3E-A0AB-B217CB4ED35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55BD054-BED4-4C9C-8D4F-629890CA4F6C}" type="pres">
      <dgm:prSet presAssocID="{5656C09C-AEEE-4C3E-A0AB-B217CB4ED35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D1EF1EF3-EFAA-4E55-B6D6-39231D3BC61D}" type="presOf" srcId="{5656C09C-AEEE-4C3E-A0AB-B217CB4ED354}" destId="{855BD054-BED4-4C9C-8D4F-629890CA4F6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E8446814-692F-49BA-87EE-F3B177B8595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ru-RU"/>
        </a:p>
      </dgm:t>
    </dgm:pt>
    <dgm:pt modelId="{5D218F6F-DE56-4614-B425-004716ABA565}">
      <dgm:prSet custT="1"/>
      <dgm:spPr/>
      <dgm:t>
        <a:bodyPr/>
        <a:lstStyle/>
        <a:p>
          <a:pPr algn="ctr" rtl="0"/>
          <a:r>
            <a: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Благодарю за внимание!</a:t>
          </a:r>
          <a:endParaRPr lang="ru-RU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981072-2AC6-404F-801D-F7EFCCAB8595}" type="parTrans" cxnId="{8EF3A97A-14B6-4A9A-BA74-196A89A0203E}">
      <dgm:prSet/>
      <dgm:spPr/>
      <dgm:t>
        <a:bodyPr/>
        <a:lstStyle/>
        <a:p>
          <a:endParaRPr lang="ru-RU"/>
        </a:p>
      </dgm:t>
    </dgm:pt>
    <dgm:pt modelId="{400A4E79-DF02-4A52-A355-C7D94E3D37EE}" type="sibTrans" cxnId="{8EF3A97A-14B6-4A9A-BA74-196A89A0203E}">
      <dgm:prSet/>
      <dgm:spPr/>
      <dgm:t>
        <a:bodyPr/>
        <a:lstStyle/>
        <a:p>
          <a:endParaRPr lang="ru-RU"/>
        </a:p>
      </dgm:t>
    </dgm:pt>
    <dgm:pt modelId="{7189DB2F-AD33-4C91-8965-615D20DB831E}" type="pres">
      <dgm:prSet presAssocID="{E8446814-692F-49BA-87EE-F3B177B8595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B74C375-EB3D-4412-A917-815DAF350FCF}" type="pres">
      <dgm:prSet presAssocID="{5D218F6F-DE56-4614-B425-004716ABA565}" presName="parentText" presStyleLbl="node1" presStyleIdx="0" presStyleCnt="1" custLinFactNeighborX="-978" custLinFactNeighborY="8254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02B2E4-5E6E-4D96-981A-D7E921BD0D92}" type="presOf" srcId="{5D218F6F-DE56-4614-B425-004716ABA565}" destId="{8B74C375-EB3D-4412-A917-815DAF350FCF}" srcOrd="0" destOrd="0" presId="urn:microsoft.com/office/officeart/2005/8/layout/vList2"/>
    <dgm:cxn modelId="{8EF3A97A-14B6-4A9A-BA74-196A89A0203E}" srcId="{E8446814-692F-49BA-87EE-F3B177B8595D}" destId="{5D218F6F-DE56-4614-B425-004716ABA565}" srcOrd="0" destOrd="0" parTransId="{52981072-2AC6-404F-801D-F7EFCCAB8595}" sibTransId="{400A4E79-DF02-4A52-A355-C7D94E3D37EE}"/>
    <dgm:cxn modelId="{628930D3-F391-4E08-88C3-A1C427829BFF}" type="presOf" srcId="{E8446814-692F-49BA-87EE-F3B177B8595D}" destId="{7189DB2F-AD33-4C91-8965-615D20DB831E}" srcOrd="0" destOrd="0" presId="urn:microsoft.com/office/officeart/2005/8/layout/vList2"/>
    <dgm:cxn modelId="{0A677978-509F-4CE6-9813-D88ED9C13CB0}" type="presParOf" srcId="{7189DB2F-AD33-4C91-8965-615D20DB831E}" destId="{8B74C375-EB3D-4412-A917-815DAF350FC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D994AB-00CD-47B9-9357-D103406CBB63}" type="doc">
      <dgm:prSet loTypeId="urn:microsoft.com/office/officeart/2005/8/layout/vList2" loCatId="list" qsTypeId="urn:microsoft.com/office/officeart/2009/2/quickstyle/3d8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E480F3D-636D-4E1C-9E53-B762C941814B}">
      <dgm:prSet custT="1"/>
      <dgm:spPr/>
      <dgm:t>
        <a:bodyPr/>
        <a:lstStyle/>
        <a:p>
          <a:pPr algn="ctr" rtl="0"/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Основные характеристики расходов бюджета муниципального образования Красногвардейский сельсовет</a:t>
          </a:r>
          <a:endParaRPr lang="ru-RU" sz="2400" dirty="0"/>
        </a:p>
      </dgm:t>
    </dgm:pt>
    <dgm:pt modelId="{AF378ED1-4DD1-41A4-ADC2-D580FF188418}" type="parTrans" cxnId="{D1CC2908-061A-435C-B4BE-0288695D48F4}">
      <dgm:prSet/>
      <dgm:spPr/>
      <dgm:t>
        <a:bodyPr/>
        <a:lstStyle/>
        <a:p>
          <a:endParaRPr lang="ru-RU"/>
        </a:p>
      </dgm:t>
    </dgm:pt>
    <dgm:pt modelId="{8906E0F3-8F03-4B57-909E-64A91763D870}" type="sibTrans" cxnId="{D1CC2908-061A-435C-B4BE-0288695D48F4}">
      <dgm:prSet/>
      <dgm:spPr/>
      <dgm:t>
        <a:bodyPr/>
        <a:lstStyle/>
        <a:p>
          <a:endParaRPr lang="ru-RU"/>
        </a:p>
      </dgm:t>
    </dgm:pt>
    <dgm:pt modelId="{BD154A87-F337-4469-AF7E-90E70CCF0CD0}" type="pres">
      <dgm:prSet presAssocID="{24D994AB-00CD-47B9-9357-D103406CBB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2496B7-70C7-40C0-8034-68365A305DBD}" type="pres">
      <dgm:prSet presAssocID="{EE480F3D-636D-4E1C-9E53-B762C941814B}" presName="parentText" presStyleLbl="node1" presStyleIdx="0" presStyleCnt="1" custScaleX="105238" custScaleY="38494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CC2908-061A-435C-B4BE-0288695D48F4}" srcId="{24D994AB-00CD-47B9-9357-D103406CBB63}" destId="{EE480F3D-636D-4E1C-9E53-B762C941814B}" srcOrd="0" destOrd="0" parTransId="{AF378ED1-4DD1-41A4-ADC2-D580FF188418}" sibTransId="{8906E0F3-8F03-4B57-909E-64A91763D870}"/>
    <dgm:cxn modelId="{C9C75BF6-C168-46E0-AB6B-73D87DDD0174}" type="presOf" srcId="{24D994AB-00CD-47B9-9357-D103406CBB63}" destId="{BD154A87-F337-4469-AF7E-90E70CCF0CD0}" srcOrd="0" destOrd="0" presId="urn:microsoft.com/office/officeart/2005/8/layout/vList2"/>
    <dgm:cxn modelId="{2D09657F-5204-46A5-B5F2-F1D70523C649}" type="presOf" srcId="{EE480F3D-636D-4E1C-9E53-B762C941814B}" destId="{7A2496B7-70C7-40C0-8034-68365A305DBD}" srcOrd="0" destOrd="0" presId="urn:microsoft.com/office/officeart/2005/8/layout/vList2"/>
    <dgm:cxn modelId="{97DDC9DC-ED1A-4E96-B478-09BD84F9A395}" type="presParOf" srcId="{BD154A87-F337-4469-AF7E-90E70CCF0CD0}" destId="{7A2496B7-70C7-40C0-8034-68365A305DB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4D994AB-00CD-47B9-9357-D103406CBB63}" type="doc">
      <dgm:prSet loTypeId="urn:microsoft.com/office/officeart/2005/8/layout/vList2" loCatId="list" qsTypeId="urn:microsoft.com/office/officeart/2005/8/quickstyle/3d7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E480F3D-636D-4E1C-9E53-B762C941814B}">
      <dgm:prSet custT="1"/>
      <dgm:spPr/>
      <dgm:t>
        <a:bodyPr/>
        <a:lstStyle/>
        <a:p>
          <a:pPr algn="ctr" rtl="0"/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Основные характеристики расходов бюджета муниципального образования Красногвардейский сельсовет</a:t>
          </a:r>
          <a:endParaRPr lang="ru-RU" sz="2400" dirty="0"/>
        </a:p>
      </dgm:t>
    </dgm:pt>
    <dgm:pt modelId="{AF378ED1-4DD1-41A4-ADC2-D580FF188418}" type="parTrans" cxnId="{D1CC2908-061A-435C-B4BE-0288695D48F4}">
      <dgm:prSet/>
      <dgm:spPr/>
      <dgm:t>
        <a:bodyPr/>
        <a:lstStyle/>
        <a:p>
          <a:endParaRPr lang="ru-RU"/>
        </a:p>
      </dgm:t>
    </dgm:pt>
    <dgm:pt modelId="{8906E0F3-8F03-4B57-909E-64A91763D870}" type="sibTrans" cxnId="{D1CC2908-061A-435C-B4BE-0288695D48F4}">
      <dgm:prSet/>
      <dgm:spPr/>
      <dgm:t>
        <a:bodyPr/>
        <a:lstStyle/>
        <a:p>
          <a:endParaRPr lang="ru-RU"/>
        </a:p>
      </dgm:t>
    </dgm:pt>
    <dgm:pt modelId="{BD154A87-F337-4469-AF7E-90E70CCF0CD0}" type="pres">
      <dgm:prSet presAssocID="{24D994AB-00CD-47B9-9357-D103406CBB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2496B7-70C7-40C0-8034-68365A305DBD}" type="pres">
      <dgm:prSet presAssocID="{EE480F3D-636D-4E1C-9E53-B762C941814B}" presName="parentText" presStyleLbl="node1" presStyleIdx="0" presStyleCnt="1" custScaleX="105238" custScaleY="38494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CC2908-061A-435C-B4BE-0288695D48F4}" srcId="{24D994AB-00CD-47B9-9357-D103406CBB63}" destId="{EE480F3D-636D-4E1C-9E53-B762C941814B}" srcOrd="0" destOrd="0" parTransId="{AF378ED1-4DD1-41A4-ADC2-D580FF188418}" sibTransId="{8906E0F3-8F03-4B57-909E-64A91763D870}"/>
    <dgm:cxn modelId="{64E73C71-E346-4878-8A83-6FEE8F17C761}" type="presOf" srcId="{24D994AB-00CD-47B9-9357-D103406CBB63}" destId="{BD154A87-F337-4469-AF7E-90E70CCF0CD0}" srcOrd="0" destOrd="0" presId="urn:microsoft.com/office/officeart/2005/8/layout/vList2"/>
    <dgm:cxn modelId="{07494DBD-F5DC-4878-B810-3629F589CDCB}" type="presOf" srcId="{EE480F3D-636D-4E1C-9E53-B762C941814B}" destId="{7A2496B7-70C7-40C0-8034-68365A305DBD}" srcOrd="0" destOrd="0" presId="urn:microsoft.com/office/officeart/2005/8/layout/vList2"/>
    <dgm:cxn modelId="{5EFE6E7D-C1E9-42F8-8E30-C5C1CAB914BD}" type="presParOf" srcId="{BD154A87-F337-4469-AF7E-90E70CCF0CD0}" destId="{7A2496B7-70C7-40C0-8034-68365A305DB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4D994AB-00CD-47B9-9357-D103406CBB63}" type="doc">
      <dgm:prSet loTypeId="urn:microsoft.com/office/officeart/2005/8/layout/vList2" loCatId="list" qsTypeId="urn:microsoft.com/office/officeart/2009/2/quickstyle/3d8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E480F3D-636D-4E1C-9E53-B762C941814B}">
      <dgm:prSet custT="1"/>
      <dgm:spPr/>
      <dgm:t>
        <a:bodyPr/>
        <a:lstStyle/>
        <a:p>
          <a:pPr algn="ctr" rtl="0"/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Основные характеристики расходов бюджета муниципального образования Красногвардейский сельсовет</a:t>
          </a:r>
          <a:endParaRPr lang="ru-RU" sz="2400" dirty="0"/>
        </a:p>
      </dgm:t>
    </dgm:pt>
    <dgm:pt modelId="{AF378ED1-4DD1-41A4-ADC2-D580FF188418}" type="parTrans" cxnId="{D1CC2908-061A-435C-B4BE-0288695D48F4}">
      <dgm:prSet/>
      <dgm:spPr/>
      <dgm:t>
        <a:bodyPr/>
        <a:lstStyle/>
        <a:p>
          <a:endParaRPr lang="ru-RU"/>
        </a:p>
      </dgm:t>
    </dgm:pt>
    <dgm:pt modelId="{8906E0F3-8F03-4B57-909E-64A91763D870}" type="sibTrans" cxnId="{D1CC2908-061A-435C-B4BE-0288695D48F4}">
      <dgm:prSet/>
      <dgm:spPr/>
      <dgm:t>
        <a:bodyPr/>
        <a:lstStyle/>
        <a:p>
          <a:endParaRPr lang="ru-RU"/>
        </a:p>
      </dgm:t>
    </dgm:pt>
    <dgm:pt modelId="{BD154A87-F337-4469-AF7E-90E70CCF0CD0}" type="pres">
      <dgm:prSet presAssocID="{24D994AB-00CD-47B9-9357-D103406CBB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2496B7-70C7-40C0-8034-68365A305DBD}" type="pres">
      <dgm:prSet presAssocID="{EE480F3D-636D-4E1C-9E53-B762C941814B}" presName="parentText" presStyleLbl="node1" presStyleIdx="0" presStyleCnt="1" custScaleX="105238" custScaleY="38494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E364247-881C-41FE-9392-C4C5975EFD40}" type="presOf" srcId="{EE480F3D-636D-4E1C-9E53-B762C941814B}" destId="{7A2496B7-70C7-40C0-8034-68365A305DBD}" srcOrd="0" destOrd="0" presId="urn:microsoft.com/office/officeart/2005/8/layout/vList2"/>
    <dgm:cxn modelId="{6ECAF8CD-EDF4-46A7-9AD1-79E2488A2C56}" type="presOf" srcId="{24D994AB-00CD-47B9-9357-D103406CBB63}" destId="{BD154A87-F337-4469-AF7E-90E70CCF0CD0}" srcOrd="0" destOrd="0" presId="urn:microsoft.com/office/officeart/2005/8/layout/vList2"/>
    <dgm:cxn modelId="{D1CC2908-061A-435C-B4BE-0288695D48F4}" srcId="{24D994AB-00CD-47B9-9357-D103406CBB63}" destId="{EE480F3D-636D-4E1C-9E53-B762C941814B}" srcOrd="0" destOrd="0" parTransId="{AF378ED1-4DD1-41A4-ADC2-D580FF188418}" sibTransId="{8906E0F3-8F03-4B57-909E-64A91763D870}"/>
    <dgm:cxn modelId="{C0ACC994-FFBA-4F1D-8708-00C13BDF1EB6}" type="presParOf" srcId="{BD154A87-F337-4469-AF7E-90E70CCF0CD0}" destId="{7A2496B7-70C7-40C0-8034-68365A305DB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4D994AB-00CD-47B9-9357-D103406CBB63}" type="doc">
      <dgm:prSet loTypeId="urn:microsoft.com/office/officeart/2005/8/layout/vList2" loCatId="list" qsTypeId="urn:microsoft.com/office/officeart/2005/8/quickstyle/3d5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E480F3D-636D-4E1C-9E53-B762C941814B}">
      <dgm:prSet custT="1"/>
      <dgm:spPr/>
      <dgm:t>
        <a:bodyPr/>
        <a:lstStyle/>
        <a:p>
          <a:pPr algn="ctr" rtl="0"/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Основные характеристики расходов бюджета муниципального образования Красногвардейский сельсовет</a:t>
          </a:r>
          <a:endParaRPr lang="ru-RU" sz="2400" dirty="0"/>
        </a:p>
      </dgm:t>
    </dgm:pt>
    <dgm:pt modelId="{AF378ED1-4DD1-41A4-ADC2-D580FF188418}" type="parTrans" cxnId="{D1CC2908-061A-435C-B4BE-0288695D48F4}">
      <dgm:prSet/>
      <dgm:spPr/>
      <dgm:t>
        <a:bodyPr/>
        <a:lstStyle/>
        <a:p>
          <a:endParaRPr lang="ru-RU"/>
        </a:p>
      </dgm:t>
    </dgm:pt>
    <dgm:pt modelId="{8906E0F3-8F03-4B57-909E-64A91763D870}" type="sibTrans" cxnId="{D1CC2908-061A-435C-B4BE-0288695D48F4}">
      <dgm:prSet/>
      <dgm:spPr/>
      <dgm:t>
        <a:bodyPr/>
        <a:lstStyle/>
        <a:p>
          <a:endParaRPr lang="ru-RU"/>
        </a:p>
      </dgm:t>
    </dgm:pt>
    <dgm:pt modelId="{BD154A87-F337-4469-AF7E-90E70CCF0CD0}" type="pres">
      <dgm:prSet presAssocID="{24D994AB-00CD-47B9-9357-D103406CBB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2496B7-70C7-40C0-8034-68365A305DBD}" type="pres">
      <dgm:prSet presAssocID="{EE480F3D-636D-4E1C-9E53-B762C941814B}" presName="parentText" presStyleLbl="node1" presStyleIdx="0" presStyleCnt="1" custScaleX="105238" custScaleY="38494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26E7B8-779B-422A-90B9-F21B9BE34D8F}" type="presOf" srcId="{24D994AB-00CD-47B9-9357-D103406CBB63}" destId="{BD154A87-F337-4469-AF7E-90E70CCF0CD0}" srcOrd="0" destOrd="0" presId="urn:microsoft.com/office/officeart/2005/8/layout/vList2"/>
    <dgm:cxn modelId="{D1CC2908-061A-435C-B4BE-0288695D48F4}" srcId="{24D994AB-00CD-47B9-9357-D103406CBB63}" destId="{EE480F3D-636D-4E1C-9E53-B762C941814B}" srcOrd="0" destOrd="0" parTransId="{AF378ED1-4DD1-41A4-ADC2-D580FF188418}" sibTransId="{8906E0F3-8F03-4B57-909E-64A91763D870}"/>
    <dgm:cxn modelId="{FF4115D7-8513-42DF-B355-2E27AB6A7CE4}" type="presOf" srcId="{EE480F3D-636D-4E1C-9E53-B762C941814B}" destId="{7A2496B7-70C7-40C0-8034-68365A305DBD}" srcOrd="0" destOrd="0" presId="urn:microsoft.com/office/officeart/2005/8/layout/vList2"/>
    <dgm:cxn modelId="{2AF0E070-3799-41EB-82DC-AC79E44C9ED9}" type="presParOf" srcId="{BD154A87-F337-4469-AF7E-90E70CCF0CD0}" destId="{7A2496B7-70C7-40C0-8034-68365A305DB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4198F32-58A5-422F-A9FA-32C0EBB7C62A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AED35DD6-AE29-4790-8FEA-C41013D70D60}">
      <dgm:prSet custT="1"/>
      <dgm:spPr/>
      <dgm:t>
        <a:bodyPr/>
        <a:lstStyle/>
        <a:p>
          <a:pPr algn="ctr" rtl="0"/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МОБУ «Красногвардейская СОШ им. Марченко»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FD32E7F4-A222-4057-AB84-BF8A94377695}" type="parTrans" cxnId="{574B1B9D-74D4-4FD4-834D-8F8E24C448F1}">
      <dgm:prSet/>
      <dgm:spPr/>
      <dgm:t>
        <a:bodyPr/>
        <a:lstStyle/>
        <a:p>
          <a:endParaRPr lang="ru-RU"/>
        </a:p>
      </dgm:t>
    </dgm:pt>
    <dgm:pt modelId="{769CEAC0-95F6-4F5E-A227-2FB67757508A}" type="sibTrans" cxnId="{574B1B9D-74D4-4FD4-834D-8F8E24C448F1}">
      <dgm:prSet/>
      <dgm:spPr/>
      <dgm:t>
        <a:bodyPr/>
        <a:lstStyle/>
        <a:p>
          <a:endParaRPr lang="ru-RU"/>
        </a:p>
      </dgm:t>
    </dgm:pt>
    <dgm:pt modelId="{70A6D8F5-F579-4F45-8BD8-C5E84398BE24}" type="pres">
      <dgm:prSet presAssocID="{94198F32-58A5-422F-A9FA-32C0EBB7C62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D9FE1F7-AC80-4D13-8855-4C2189F25CE8}" type="pres">
      <dgm:prSet presAssocID="{AED35DD6-AE29-4790-8FEA-C41013D70D60}" presName="parentText" presStyleLbl="node1" presStyleIdx="0" presStyleCnt="1" custLinFactNeighborX="-4982" custLinFactNeighborY="-4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E2685A-C1E5-43B3-97E8-4B2E34584D8E}" type="presOf" srcId="{94198F32-58A5-422F-A9FA-32C0EBB7C62A}" destId="{70A6D8F5-F579-4F45-8BD8-C5E84398BE24}" srcOrd="0" destOrd="0" presId="urn:microsoft.com/office/officeart/2005/8/layout/vList2"/>
    <dgm:cxn modelId="{574B1B9D-74D4-4FD4-834D-8F8E24C448F1}" srcId="{94198F32-58A5-422F-A9FA-32C0EBB7C62A}" destId="{AED35DD6-AE29-4790-8FEA-C41013D70D60}" srcOrd="0" destOrd="0" parTransId="{FD32E7F4-A222-4057-AB84-BF8A94377695}" sibTransId="{769CEAC0-95F6-4F5E-A227-2FB67757508A}"/>
    <dgm:cxn modelId="{B751E75F-DFC4-4144-9CC1-D933A3B54738}" type="presOf" srcId="{AED35DD6-AE29-4790-8FEA-C41013D70D60}" destId="{4D9FE1F7-AC80-4D13-8855-4C2189F25CE8}" srcOrd="0" destOrd="0" presId="urn:microsoft.com/office/officeart/2005/8/layout/vList2"/>
    <dgm:cxn modelId="{E3DF12E6-9BCB-4A0D-B543-3C88D5E94230}" type="presParOf" srcId="{70A6D8F5-F579-4F45-8BD8-C5E84398BE24}" destId="{4D9FE1F7-AC80-4D13-8855-4C2189F25CE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137B3E1-EA29-4694-AE6B-074FDA3B96AE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CC614BF8-331A-4DC6-9465-2A58C74A31BC}">
      <dgm:prSet/>
      <dgm:spPr/>
      <dgm:t>
        <a:bodyPr/>
        <a:lstStyle/>
        <a:p>
          <a:pPr rtl="0"/>
          <a:r>
            <a:rPr lang="ru-RU" dirty="0" smtClean="0">
              <a:latin typeface="Times New Roman" pitchFamily="18" charset="0"/>
              <a:cs typeface="Times New Roman" pitchFamily="18" charset="0"/>
            </a:rPr>
            <a:t>Количество учащихся  541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9E4F8C69-9D00-4DAD-8BBF-D8CBE54B0DC3}" type="parTrans" cxnId="{2A37A3FD-A2A7-41BF-BB52-6E41D89EC9B7}">
      <dgm:prSet/>
      <dgm:spPr/>
      <dgm:t>
        <a:bodyPr/>
        <a:lstStyle/>
        <a:p>
          <a:endParaRPr lang="ru-RU"/>
        </a:p>
      </dgm:t>
    </dgm:pt>
    <dgm:pt modelId="{6D711404-58FA-4D2F-AC8D-1B988EA164FB}" type="sibTrans" cxnId="{2A37A3FD-A2A7-41BF-BB52-6E41D89EC9B7}">
      <dgm:prSet/>
      <dgm:spPr/>
      <dgm:t>
        <a:bodyPr/>
        <a:lstStyle/>
        <a:p>
          <a:endParaRPr lang="ru-RU"/>
        </a:p>
      </dgm:t>
    </dgm:pt>
    <dgm:pt modelId="{577043D9-F027-423C-ADFC-395178AAD4BB}">
      <dgm:prSet/>
      <dgm:spPr/>
      <dgm:t>
        <a:bodyPr/>
        <a:lstStyle/>
        <a:p>
          <a:pPr rtl="0"/>
          <a:r>
            <a:rPr lang="ru-RU" dirty="0" smtClean="0">
              <a:latin typeface="Times New Roman" pitchFamily="18" charset="0"/>
              <a:cs typeface="Times New Roman" pitchFamily="18" charset="0"/>
            </a:rPr>
            <a:t>Количество выпускников 54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1AB6CFD6-554C-4B2D-A86B-A65793007923}" type="parTrans" cxnId="{12899C7D-68BE-4386-8D06-F47DAFC790C1}">
      <dgm:prSet/>
      <dgm:spPr/>
      <dgm:t>
        <a:bodyPr/>
        <a:lstStyle/>
        <a:p>
          <a:endParaRPr lang="ru-RU"/>
        </a:p>
      </dgm:t>
    </dgm:pt>
    <dgm:pt modelId="{7421105B-1CCB-457E-A72A-C3AF37A8279B}" type="sibTrans" cxnId="{12899C7D-68BE-4386-8D06-F47DAFC790C1}">
      <dgm:prSet/>
      <dgm:spPr/>
      <dgm:t>
        <a:bodyPr/>
        <a:lstStyle/>
        <a:p>
          <a:endParaRPr lang="ru-RU"/>
        </a:p>
      </dgm:t>
    </dgm:pt>
    <dgm:pt modelId="{FEAEF401-1F21-4F03-ADCE-6B6D7F4D07DC}">
      <dgm:prSet/>
      <dgm:spPr/>
      <dgm:t>
        <a:bodyPr/>
        <a:lstStyle/>
        <a:p>
          <a:pPr rtl="0"/>
          <a:r>
            <a:rPr lang="ru-RU" dirty="0" smtClean="0">
              <a:latin typeface="Times New Roman" pitchFamily="18" charset="0"/>
              <a:cs typeface="Times New Roman" pitchFamily="18" charset="0"/>
            </a:rPr>
            <a:t>Количество отличников 6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9E40E578-9DB4-48A7-A395-642CBB8E59AB}" type="parTrans" cxnId="{0ACC9C66-F0AA-458D-AECA-BFF248C61B42}">
      <dgm:prSet/>
      <dgm:spPr/>
      <dgm:t>
        <a:bodyPr/>
        <a:lstStyle/>
        <a:p>
          <a:endParaRPr lang="ru-RU"/>
        </a:p>
      </dgm:t>
    </dgm:pt>
    <dgm:pt modelId="{5CBFF0C9-D462-4592-9EF8-1F124005AA3E}" type="sibTrans" cxnId="{0ACC9C66-F0AA-458D-AECA-BFF248C61B42}">
      <dgm:prSet/>
      <dgm:spPr/>
      <dgm:t>
        <a:bodyPr/>
        <a:lstStyle/>
        <a:p>
          <a:endParaRPr lang="ru-RU"/>
        </a:p>
      </dgm:t>
    </dgm:pt>
    <dgm:pt modelId="{5C64D292-D648-4C1B-A4E8-0E53A223EF18}">
      <dgm:prSet/>
      <dgm:spPr/>
      <dgm:t>
        <a:bodyPr/>
        <a:lstStyle/>
        <a:p>
          <a:pPr rtl="0"/>
          <a:r>
            <a:rPr lang="ru-RU" dirty="0" smtClean="0">
              <a:latin typeface="Times New Roman" pitchFamily="18" charset="0"/>
              <a:cs typeface="Times New Roman" pitchFamily="18" charset="0"/>
            </a:rPr>
            <a:t>Количество действующих кружков, секций  12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32EBFA7B-4EFC-4EE1-BA74-71A089BF70ED}" type="parTrans" cxnId="{D41FEE7A-DB18-4ED4-B74F-6D7736C0B164}">
      <dgm:prSet/>
      <dgm:spPr/>
      <dgm:t>
        <a:bodyPr/>
        <a:lstStyle/>
        <a:p>
          <a:endParaRPr lang="ru-RU"/>
        </a:p>
      </dgm:t>
    </dgm:pt>
    <dgm:pt modelId="{AE325403-7C92-46D0-B5D3-B3E541745F23}" type="sibTrans" cxnId="{D41FEE7A-DB18-4ED4-B74F-6D7736C0B164}">
      <dgm:prSet/>
      <dgm:spPr/>
      <dgm:t>
        <a:bodyPr/>
        <a:lstStyle/>
        <a:p>
          <a:endParaRPr lang="ru-RU"/>
        </a:p>
      </dgm:t>
    </dgm:pt>
    <dgm:pt modelId="{D70D0D91-E63C-455A-B947-D430BC87CB4F}">
      <dgm:prSet/>
      <dgm:spPr/>
      <dgm:t>
        <a:bodyPr/>
        <a:lstStyle/>
        <a:p>
          <a:pPr rtl="0"/>
          <a:r>
            <a:rPr lang="ru-RU" dirty="0" smtClean="0">
              <a:latin typeface="Times New Roman" pitchFamily="18" charset="0"/>
              <a:cs typeface="Times New Roman" pitchFamily="18" charset="0"/>
            </a:rPr>
            <a:t>Количество педагогов 32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334917D0-FFEC-4DB1-BCD9-CE3700FF3306}" type="parTrans" cxnId="{7515285B-806F-4D95-BD06-E523C13D9E8E}">
      <dgm:prSet/>
      <dgm:spPr/>
      <dgm:t>
        <a:bodyPr/>
        <a:lstStyle/>
        <a:p>
          <a:endParaRPr lang="ru-RU"/>
        </a:p>
      </dgm:t>
    </dgm:pt>
    <dgm:pt modelId="{0BACA964-AC11-46FD-B127-793A841DC4B9}" type="sibTrans" cxnId="{7515285B-806F-4D95-BD06-E523C13D9E8E}">
      <dgm:prSet/>
      <dgm:spPr/>
      <dgm:t>
        <a:bodyPr/>
        <a:lstStyle/>
        <a:p>
          <a:endParaRPr lang="ru-RU"/>
        </a:p>
      </dgm:t>
    </dgm:pt>
    <dgm:pt modelId="{98D80998-4B83-43E7-B2AF-03FADA6EDD53}" type="pres">
      <dgm:prSet presAssocID="{E137B3E1-EA29-4694-AE6B-074FDA3B96A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7FE6C6F-4C7D-4EEB-8B9F-D4631BC5D167}" type="pres">
      <dgm:prSet presAssocID="{CC614BF8-331A-4DC6-9465-2A58C74A31BC}" presName="parentText" presStyleLbl="node1" presStyleIdx="0" presStyleCnt="5" custLinFactY="-2200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65242D-20D2-45B5-B88D-F9928E9F6784}" type="pres">
      <dgm:prSet presAssocID="{6D711404-58FA-4D2F-AC8D-1B988EA164FB}" presName="spacer" presStyleCnt="0"/>
      <dgm:spPr/>
      <dgm:t>
        <a:bodyPr/>
        <a:lstStyle/>
        <a:p>
          <a:endParaRPr lang="ru-RU"/>
        </a:p>
      </dgm:t>
    </dgm:pt>
    <dgm:pt modelId="{EDF3254C-3E90-47F8-9115-2FB5024F0C88}" type="pres">
      <dgm:prSet presAssocID="{577043D9-F027-423C-ADFC-395178AAD4BB}" presName="parentText" presStyleLbl="node1" presStyleIdx="1" presStyleCnt="5" custLinFactY="-8816" custLinFactNeighborX="14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34F052-C08B-4006-8EC9-7E930DBA4C89}" type="pres">
      <dgm:prSet presAssocID="{7421105B-1CCB-457E-A72A-C3AF37A8279B}" presName="spacer" presStyleCnt="0"/>
      <dgm:spPr/>
      <dgm:t>
        <a:bodyPr/>
        <a:lstStyle/>
        <a:p>
          <a:endParaRPr lang="ru-RU"/>
        </a:p>
      </dgm:t>
    </dgm:pt>
    <dgm:pt modelId="{B53E7764-D885-457E-84A9-87E9CE894D90}" type="pres">
      <dgm:prSet presAssocID="{FEAEF401-1F21-4F03-ADCE-6B6D7F4D07DC}" presName="parentText" presStyleLbl="node1" presStyleIdx="2" presStyleCnt="5" custLinFactY="-2203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0B63B9-2266-4E1C-8F7F-944F98B1EA01}" type="pres">
      <dgm:prSet presAssocID="{5CBFF0C9-D462-4592-9EF8-1F124005AA3E}" presName="spacer" presStyleCnt="0"/>
      <dgm:spPr/>
      <dgm:t>
        <a:bodyPr/>
        <a:lstStyle/>
        <a:p>
          <a:endParaRPr lang="ru-RU"/>
        </a:p>
      </dgm:t>
    </dgm:pt>
    <dgm:pt modelId="{1316A368-2939-44F9-B80D-160AC10BA213}" type="pres">
      <dgm:prSet presAssocID="{5C64D292-D648-4C1B-A4E8-0E53A223EF18}" presName="parentText" presStyleLbl="node1" presStyleIdx="3" presStyleCnt="5" custLinFactY="-29222" custLinFactNeighborX="90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766203-9718-45FA-8A4A-E8AFA513DBF7}" type="pres">
      <dgm:prSet presAssocID="{AE325403-7C92-46D0-B5D3-B3E541745F23}" presName="spacer" presStyleCnt="0"/>
      <dgm:spPr/>
    </dgm:pt>
    <dgm:pt modelId="{1117D7BF-DDAC-48FB-A8E7-08579FCF1AFE}" type="pres">
      <dgm:prSet presAssocID="{D70D0D91-E63C-455A-B947-D430BC87CB4F}" presName="parentText" presStyleLbl="node1" presStyleIdx="4" presStyleCnt="5" custLinFactY="-36420" custLinFactNeighborX="-18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899C7D-68BE-4386-8D06-F47DAFC790C1}" srcId="{E137B3E1-EA29-4694-AE6B-074FDA3B96AE}" destId="{577043D9-F027-423C-ADFC-395178AAD4BB}" srcOrd="1" destOrd="0" parTransId="{1AB6CFD6-554C-4B2D-A86B-A65793007923}" sibTransId="{7421105B-1CCB-457E-A72A-C3AF37A8279B}"/>
    <dgm:cxn modelId="{D41FEE7A-DB18-4ED4-B74F-6D7736C0B164}" srcId="{E137B3E1-EA29-4694-AE6B-074FDA3B96AE}" destId="{5C64D292-D648-4C1B-A4E8-0E53A223EF18}" srcOrd="3" destOrd="0" parTransId="{32EBFA7B-4EFC-4EE1-BA74-71A089BF70ED}" sibTransId="{AE325403-7C92-46D0-B5D3-B3E541745F23}"/>
    <dgm:cxn modelId="{0ACC9C66-F0AA-458D-AECA-BFF248C61B42}" srcId="{E137B3E1-EA29-4694-AE6B-074FDA3B96AE}" destId="{FEAEF401-1F21-4F03-ADCE-6B6D7F4D07DC}" srcOrd="2" destOrd="0" parTransId="{9E40E578-9DB4-48A7-A395-642CBB8E59AB}" sibTransId="{5CBFF0C9-D462-4592-9EF8-1F124005AA3E}"/>
    <dgm:cxn modelId="{2712A440-1541-4B12-B1AA-5DB7107EF56F}" type="presOf" srcId="{577043D9-F027-423C-ADFC-395178AAD4BB}" destId="{EDF3254C-3E90-47F8-9115-2FB5024F0C88}" srcOrd="0" destOrd="0" presId="urn:microsoft.com/office/officeart/2005/8/layout/vList2"/>
    <dgm:cxn modelId="{37E185F8-591F-4CA3-A2E5-8814D303AB2F}" type="presOf" srcId="{E137B3E1-EA29-4694-AE6B-074FDA3B96AE}" destId="{98D80998-4B83-43E7-B2AF-03FADA6EDD53}" srcOrd="0" destOrd="0" presId="urn:microsoft.com/office/officeart/2005/8/layout/vList2"/>
    <dgm:cxn modelId="{0A7488CF-E0D3-4CAA-A261-6C235AD2FEE2}" type="presOf" srcId="{CC614BF8-331A-4DC6-9465-2A58C74A31BC}" destId="{C7FE6C6F-4C7D-4EEB-8B9F-D4631BC5D167}" srcOrd="0" destOrd="0" presId="urn:microsoft.com/office/officeart/2005/8/layout/vList2"/>
    <dgm:cxn modelId="{7515285B-806F-4D95-BD06-E523C13D9E8E}" srcId="{E137B3E1-EA29-4694-AE6B-074FDA3B96AE}" destId="{D70D0D91-E63C-455A-B947-D430BC87CB4F}" srcOrd="4" destOrd="0" parTransId="{334917D0-FFEC-4DB1-BCD9-CE3700FF3306}" sibTransId="{0BACA964-AC11-46FD-B127-793A841DC4B9}"/>
    <dgm:cxn modelId="{1E532126-5A66-457C-8569-0C95F1FD0B4D}" type="presOf" srcId="{FEAEF401-1F21-4F03-ADCE-6B6D7F4D07DC}" destId="{B53E7764-D885-457E-84A9-87E9CE894D90}" srcOrd="0" destOrd="0" presId="urn:microsoft.com/office/officeart/2005/8/layout/vList2"/>
    <dgm:cxn modelId="{3F99BFD4-2CEA-4481-ACBE-01372EA79256}" type="presOf" srcId="{5C64D292-D648-4C1B-A4E8-0E53A223EF18}" destId="{1316A368-2939-44F9-B80D-160AC10BA213}" srcOrd="0" destOrd="0" presId="urn:microsoft.com/office/officeart/2005/8/layout/vList2"/>
    <dgm:cxn modelId="{2A37A3FD-A2A7-41BF-BB52-6E41D89EC9B7}" srcId="{E137B3E1-EA29-4694-AE6B-074FDA3B96AE}" destId="{CC614BF8-331A-4DC6-9465-2A58C74A31BC}" srcOrd="0" destOrd="0" parTransId="{9E4F8C69-9D00-4DAD-8BBF-D8CBE54B0DC3}" sibTransId="{6D711404-58FA-4D2F-AC8D-1B988EA164FB}"/>
    <dgm:cxn modelId="{AA036377-85C0-41CE-A17B-B4689C44FA64}" type="presOf" srcId="{D70D0D91-E63C-455A-B947-D430BC87CB4F}" destId="{1117D7BF-DDAC-48FB-A8E7-08579FCF1AFE}" srcOrd="0" destOrd="0" presId="urn:microsoft.com/office/officeart/2005/8/layout/vList2"/>
    <dgm:cxn modelId="{833B6C8D-20A4-477F-8114-53EDC11D5C49}" type="presParOf" srcId="{98D80998-4B83-43E7-B2AF-03FADA6EDD53}" destId="{C7FE6C6F-4C7D-4EEB-8B9F-D4631BC5D167}" srcOrd="0" destOrd="0" presId="urn:microsoft.com/office/officeart/2005/8/layout/vList2"/>
    <dgm:cxn modelId="{B32009DD-626B-4E09-90F4-59B97A0FDF0F}" type="presParOf" srcId="{98D80998-4B83-43E7-B2AF-03FADA6EDD53}" destId="{3865242D-20D2-45B5-B88D-F9928E9F6784}" srcOrd="1" destOrd="0" presId="urn:microsoft.com/office/officeart/2005/8/layout/vList2"/>
    <dgm:cxn modelId="{F0242EBF-AEA1-4D88-88B2-EC2B7D132D62}" type="presParOf" srcId="{98D80998-4B83-43E7-B2AF-03FADA6EDD53}" destId="{EDF3254C-3E90-47F8-9115-2FB5024F0C88}" srcOrd="2" destOrd="0" presId="urn:microsoft.com/office/officeart/2005/8/layout/vList2"/>
    <dgm:cxn modelId="{34E98590-C8C2-449F-B0BF-0785E3B0C40E}" type="presParOf" srcId="{98D80998-4B83-43E7-B2AF-03FADA6EDD53}" destId="{7634F052-C08B-4006-8EC9-7E930DBA4C89}" srcOrd="3" destOrd="0" presId="urn:microsoft.com/office/officeart/2005/8/layout/vList2"/>
    <dgm:cxn modelId="{A5A68BBF-C955-4996-987B-71F7AC898A89}" type="presParOf" srcId="{98D80998-4B83-43E7-B2AF-03FADA6EDD53}" destId="{B53E7764-D885-457E-84A9-87E9CE894D90}" srcOrd="4" destOrd="0" presId="urn:microsoft.com/office/officeart/2005/8/layout/vList2"/>
    <dgm:cxn modelId="{2FB4D91A-E146-4A41-9202-45FBDBD746FD}" type="presParOf" srcId="{98D80998-4B83-43E7-B2AF-03FADA6EDD53}" destId="{5E0B63B9-2266-4E1C-8F7F-944F98B1EA01}" srcOrd="5" destOrd="0" presId="urn:microsoft.com/office/officeart/2005/8/layout/vList2"/>
    <dgm:cxn modelId="{02A428B9-430D-4A79-B288-4872C80DA9EB}" type="presParOf" srcId="{98D80998-4B83-43E7-B2AF-03FADA6EDD53}" destId="{1316A368-2939-44F9-B80D-160AC10BA213}" srcOrd="6" destOrd="0" presId="urn:microsoft.com/office/officeart/2005/8/layout/vList2"/>
    <dgm:cxn modelId="{ECA80063-8C5F-429B-8ADC-7E0FC9C63679}" type="presParOf" srcId="{98D80998-4B83-43E7-B2AF-03FADA6EDD53}" destId="{D3766203-9718-45FA-8A4A-E8AFA513DBF7}" srcOrd="7" destOrd="0" presId="urn:microsoft.com/office/officeart/2005/8/layout/vList2"/>
    <dgm:cxn modelId="{7610B09E-1F60-4168-AE3B-B7A5069227C5}" type="presParOf" srcId="{98D80998-4B83-43E7-B2AF-03FADA6EDD53}" destId="{1117D7BF-DDAC-48FB-A8E7-08579FCF1AF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656C09C-AEEE-4C3E-A0AB-B217CB4ED354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DC5F22A7-D167-4A24-8B38-B4B52E6DBE5D}">
      <dgm:prSet/>
      <dgm:spPr/>
      <dgm:t>
        <a:bodyPr/>
        <a:lstStyle/>
        <a:p>
          <a:pPr rtl="0"/>
          <a:r>
            <a:rPr lang="ru-RU" dirty="0" smtClean="0">
              <a:latin typeface="Times New Roman" pitchFamily="18" charset="0"/>
              <a:cs typeface="Times New Roman" pitchFamily="18" charset="0"/>
            </a:rPr>
            <a:t>ИТОГИ ЕГЭ – набравших более 90 баллов 4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B7BD646D-B5C2-464C-8C54-22DCFED9D4E9}" type="parTrans" cxnId="{358CA997-8516-4C27-8128-F6F36613EE6B}">
      <dgm:prSet/>
      <dgm:spPr/>
      <dgm:t>
        <a:bodyPr/>
        <a:lstStyle/>
        <a:p>
          <a:endParaRPr lang="ru-RU"/>
        </a:p>
      </dgm:t>
    </dgm:pt>
    <dgm:pt modelId="{A5D1065F-893A-4000-8A00-0788D3FC30F0}" type="sibTrans" cxnId="{358CA997-8516-4C27-8128-F6F36613EE6B}">
      <dgm:prSet/>
      <dgm:spPr/>
      <dgm:t>
        <a:bodyPr/>
        <a:lstStyle/>
        <a:p>
          <a:endParaRPr lang="ru-RU"/>
        </a:p>
      </dgm:t>
    </dgm:pt>
    <dgm:pt modelId="{855BD054-BED4-4C9C-8D4F-629890CA4F6C}" type="pres">
      <dgm:prSet presAssocID="{5656C09C-AEEE-4C3E-A0AB-B217CB4ED35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E732D32-800C-4EAA-A960-4F7D7640475A}" type="pres">
      <dgm:prSet presAssocID="{DC5F22A7-D167-4A24-8B38-B4B52E6DBE5D}" presName="parentText" presStyleLbl="node1" presStyleIdx="0" presStyleCnt="1" custLinFactNeighborY="-438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CE4118-6FC6-4BC2-8A14-FBC3C5552455}" type="presOf" srcId="{5656C09C-AEEE-4C3E-A0AB-B217CB4ED354}" destId="{855BD054-BED4-4C9C-8D4F-629890CA4F6C}" srcOrd="0" destOrd="0" presId="urn:microsoft.com/office/officeart/2005/8/layout/vList2"/>
    <dgm:cxn modelId="{1DF1725E-0A03-44A3-B5FF-59428F728FDB}" type="presOf" srcId="{DC5F22A7-D167-4A24-8B38-B4B52E6DBE5D}" destId="{1E732D32-800C-4EAA-A960-4F7D7640475A}" srcOrd="0" destOrd="0" presId="urn:microsoft.com/office/officeart/2005/8/layout/vList2"/>
    <dgm:cxn modelId="{358CA997-8516-4C27-8128-F6F36613EE6B}" srcId="{5656C09C-AEEE-4C3E-A0AB-B217CB4ED354}" destId="{DC5F22A7-D167-4A24-8B38-B4B52E6DBE5D}" srcOrd="0" destOrd="0" parTransId="{B7BD646D-B5C2-464C-8C54-22DCFED9D4E9}" sibTransId="{A5D1065F-893A-4000-8A00-0788D3FC30F0}"/>
    <dgm:cxn modelId="{916D59BE-BC03-463B-BDE9-9A985ED169C0}" type="presParOf" srcId="{855BD054-BED4-4C9C-8D4F-629890CA4F6C}" destId="{1E732D32-800C-4EAA-A960-4F7D7640475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5140A1-FF07-4F79-953A-2038AD68D296}">
      <dsp:nvSpPr>
        <dsp:cNvPr id="0" name=""/>
        <dsp:cNvSpPr/>
      </dsp:nvSpPr>
      <dsp:spPr>
        <a:xfrm>
          <a:off x="0" y="127484"/>
          <a:ext cx="8229600" cy="88803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latin typeface="Times New Roman" pitchFamily="18" charset="0"/>
              <a:cs typeface="Times New Roman" pitchFamily="18" charset="0"/>
            </a:rPr>
            <a:t>В состав муниципального образования Красногвардейский сельсовет входят следующие населенные пункты</a:t>
          </a:r>
          <a:endParaRPr lang="ru-RU" sz="23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350" y="170834"/>
        <a:ext cx="8142900" cy="80133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9FE1F7-AC80-4D13-8855-4C2189F25CE8}">
      <dsp:nvSpPr>
        <dsp:cNvPr id="0" name=""/>
        <dsp:cNvSpPr/>
      </dsp:nvSpPr>
      <dsp:spPr>
        <a:xfrm>
          <a:off x="0" y="165"/>
          <a:ext cx="3970784" cy="114266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В 2023 году капитально отремонтирован второй спортзал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781" y="55946"/>
        <a:ext cx="3859222" cy="103110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9FE1F7-AC80-4D13-8855-4C2189F25CE8}">
      <dsp:nvSpPr>
        <dsp:cNvPr id="0" name=""/>
        <dsp:cNvSpPr/>
      </dsp:nvSpPr>
      <dsp:spPr>
        <a:xfrm>
          <a:off x="0" y="0"/>
          <a:ext cx="3826768" cy="9360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МОДБУ «Детский сад «ТЕРЕМОК»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692" y="45692"/>
        <a:ext cx="3735384" cy="84461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3E7764-D885-457E-84A9-87E9CE894D90}">
      <dsp:nvSpPr>
        <dsp:cNvPr id="0" name=""/>
        <dsp:cNvSpPr/>
      </dsp:nvSpPr>
      <dsp:spPr>
        <a:xfrm>
          <a:off x="0" y="153433"/>
          <a:ext cx="2016224" cy="116492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Количество воспитанников  195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6867" y="210300"/>
        <a:ext cx="1902490" cy="105119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1CAE00-15EB-42CB-B67D-AC722D14DC44}">
      <dsp:nvSpPr>
        <dsp:cNvPr id="0" name=""/>
        <dsp:cNvSpPr/>
      </dsp:nvSpPr>
      <dsp:spPr>
        <a:xfrm>
          <a:off x="0" y="1079"/>
          <a:ext cx="8229600" cy="1141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Красногвардейская врачебная амбулатория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744" y="56823"/>
        <a:ext cx="8118112" cy="103043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FE6C6F-4C7D-4EEB-8B9F-D4631BC5D167}">
      <dsp:nvSpPr>
        <dsp:cNvPr id="0" name=""/>
        <dsp:cNvSpPr/>
      </dsp:nvSpPr>
      <dsp:spPr>
        <a:xfrm>
          <a:off x="0" y="147683"/>
          <a:ext cx="2880320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Количество прикрепленного населения  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- 3556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9399" y="207082"/>
        <a:ext cx="2761522" cy="109800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8F6536-BF73-4BC3-B036-CBBDC01122C0}">
      <dsp:nvSpPr>
        <dsp:cNvPr id="0" name=""/>
        <dsp:cNvSpPr/>
      </dsp:nvSpPr>
      <dsp:spPr>
        <a:xfrm>
          <a:off x="0" y="76234"/>
          <a:ext cx="3065983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Количество медперсонала  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- 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20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9399" y="135633"/>
        <a:ext cx="2947185" cy="109800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FE6C6F-4C7D-4EEB-8B9F-D4631BC5D167}">
      <dsp:nvSpPr>
        <dsp:cNvPr id="0" name=""/>
        <dsp:cNvSpPr/>
      </dsp:nvSpPr>
      <dsp:spPr>
        <a:xfrm>
          <a:off x="0" y="0"/>
          <a:ext cx="3960440" cy="351000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accent5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Times New Roman" pitchFamily="18" charset="0"/>
              <a:cs typeface="Times New Roman" pitchFamily="18" charset="0"/>
            </a:rPr>
            <a:t>Количество посещений  29282</a:t>
          </a:r>
          <a:endParaRPr lang="ru-RU" sz="1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134" y="17134"/>
        <a:ext cx="3926172" cy="316732"/>
      </dsp:txXfrm>
    </dsp:sp>
    <dsp:sp modelId="{1316A368-2939-44F9-B80D-160AC10BA213}">
      <dsp:nvSpPr>
        <dsp:cNvPr id="0" name=""/>
        <dsp:cNvSpPr/>
      </dsp:nvSpPr>
      <dsp:spPr>
        <a:xfrm>
          <a:off x="0" y="400564"/>
          <a:ext cx="3960440" cy="351000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accent5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Times New Roman" pitchFamily="18" charset="0"/>
              <a:cs typeface="Times New Roman" pitchFamily="18" charset="0"/>
            </a:rPr>
            <a:t>Количество действующих кружков, секций  15</a:t>
          </a:r>
          <a:endParaRPr lang="ru-RU" sz="1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134" y="417698"/>
        <a:ext cx="3926172" cy="316732"/>
      </dsp:txXfrm>
    </dsp:sp>
    <dsp:sp modelId="{5329E732-47C2-4F67-A196-19631023AFDC}">
      <dsp:nvSpPr>
        <dsp:cNvPr id="0" name=""/>
        <dsp:cNvSpPr/>
      </dsp:nvSpPr>
      <dsp:spPr>
        <a:xfrm>
          <a:off x="0" y="794764"/>
          <a:ext cx="3960440" cy="351000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accent5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Times New Roman" pitchFamily="18" charset="0"/>
              <a:cs typeface="Times New Roman" pitchFamily="18" charset="0"/>
            </a:rPr>
            <a:t>Количество сотрудников 10</a:t>
          </a:r>
          <a:endParaRPr lang="ru-RU" sz="1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134" y="811898"/>
        <a:ext cx="3926172" cy="31673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2CCAE7-D95C-4CFA-AEA0-042608A63039}">
      <dsp:nvSpPr>
        <dsp:cNvPr id="0" name=""/>
        <dsp:cNvSpPr/>
      </dsp:nvSpPr>
      <dsp:spPr>
        <a:xfrm rot="5400000">
          <a:off x="1825343" y="-732298"/>
          <a:ext cx="682962" cy="2258170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Численность жителей   3800  чел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37740" y="88644"/>
        <a:ext cx="2224831" cy="616284"/>
      </dsp:txXfrm>
    </dsp:sp>
    <dsp:sp modelId="{2A6BBCC0-26BF-47FE-8F60-82808A4EA5E2}">
      <dsp:nvSpPr>
        <dsp:cNvPr id="0" name=""/>
        <dsp:cNvSpPr/>
      </dsp:nvSpPr>
      <dsp:spPr>
        <a:xfrm>
          <a:off x="193956" y="159"/>
          <a:ext cx="843782" cy="79325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п. Красногвардеец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2680" y="38883"/>
        <a:ext cx="766334" cy="715807"/>
      </dsp:txXfrm>
    </dsp:sp>
    <dsp:sp modelId="{4944EC91-8ED8-45EE-B282-58156025DB5B}">
      <dsp:nvSpPr>
        <dsp:cNvPr id="0" name=""/>
        <dsp:cNvSpPr/>
      </dsp:nvSpPr>
      <dsp:spPr>
        <a:xfrm rot="5400000">
          <a:off x="1732058" y="257963"/>
          <a:ext cx="869532" cy="2258170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Численность жителей  206 чел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37740" y="994729"/>
        <a:ext cx="2215723" cy="784638"/>
      </dsp:txXfrm>
    </dsp:sp>
    <dsp:sp modelId="{D2A71311-4A5A-4B58-ABD7-26B5D4007F5D}">
      <dsp:nvSpPr>
        <dsp:cNvPr id="0" name=""/>
        <dsp:cNvSpPr/>
      </dsp:nvSpPr>
      <dsp:spPr>
        <a:xfrm>
          <a:off x="193956" y="944458"/>
          <a:ext cx="843782" cy="8851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п. Кировский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5146" y="985648"/>
        <a:ext cx="761402" cy="802800"/>
      </dsp:txXfrm>
    </dsp:sp>
    <dsp:sp modelId="{8931DA02-DB83-4F0C-B01B-AA2698CC2B2C}">
      <dsp:nvSpPr>
        <dsp:cNvPr id="0" name=""/>
        <dsp:cNvSpPr/>
      </dsp:nvSpPr>
      <dsp:spPr>
        <a:xfrm rot="5400000">
          <a:off x="1717896" y="1300538"/>
          <a:ext cx="897880" cy="2258170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latin typeface="Times New Roman" pitchFamily="18" charset="0"/>
              <a:cs typeface="Times New Roman" pitchFamily="18" charset="0"/>
            </a:rPr>
            <a:t>Численность 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жителей 139 </a:t>
          </a:r>
          <a:r>
            <a:rPr lang="ru-RU" sz="1800" kern="1200" dirty="0">
              <a:latin typeface="Times New Roman" pitchFamily="18" charset="0"/>
              <a:cs typeface="Times New Roman" pitchFamily="18" charset="0"/>
            </a:rPr>
            <a:t>чел</a:t>
          </a:r>
        </a:p>
      </dsp:txBody>
      <dsp:txXfrm rot="-5400000">
        <a:off x="1037752" y="2024514"/>
        <a:ext cx="2214339" cy="810218"/>
      </dsp:txXfrm>
    </dsp:sp>
    <dsp:sp modelId="{6936B70B-D1A3-4C31-91D0-1721A4E13A48}">
      <dsp:nvSpPr>
        <dsp:cNvPr id="0" name=""/>
        <dsp:cNvSpPr/>
      </dsp:nvSpPr>
      <dsp:spPr>
        <a:xfrm>
          <a:off x="193956" y="2083415"/>
          <a:ext cx="843795" cy="69241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п. Обухово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7757" y="2117216"/>
        <a:ext cx="776193" cy="624815"/>
      </dsp:txXfrm>
    </dsp:sp>
    <dsp:sp modelId="{436F2475-7140-4498-82F3-766B3B7F1286}">
      <dsp:nvSpPr>
        <dsp:cNvPr id="0" name=""/>
        <dsp:cNvSpPr/>
      </dsp:nvSpPr>
      <dsp:spPr>
        <a:xfrm rot="5400000">
          <a:off x="1845091" y="2294507"/>
          <a:ext cx="720518" cy="2258170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Численность жителей 246 чел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1076266" y="3098506"/>
        <a:ext cx="2222997" cy="650172"/>
      </dsp:txXfrm>
    </dsp:sp>
    <dsp:sp modelId="{20E79F63-B3A7-4F14-A092-6F34F935AC02}">
      <dsp:nvSpPr>
        <dsp:cNvPr id="0" name=""/>
        <dsp:cNvSpPr/>
      </dsp:nvSpPr>
      <dsp:spPr>
        <a:xfrm>
          <a:off x="196756" y="3004233"/>
          <a:ext cx="882308" cy="78796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п. Присамарский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5221" y="3042698"/>
        <a:ext cx="805378" cy="711038"/>
      </dsp:txXfrm>
    </dsp:sp>
    <dsp:sp modelId="{523371D4-AF35-4EE8-A290-89D61F11AE4B}">
      <dsp:nvSpPr>
        <dsp:cNvPr id="0" name=""/>
        <dsp:cNvSpPr/>
      </dsp:nvSpPr>
      <dsp:spPr>
        <a:xfrm rot="5400000">
          <a:off x="1797526" y="3245709"/>
          <a:ext cx="738595" cy="2258170"/>
        </a:xfrm>
        <a:prstGeom prst="round2Same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Численность жителей 95 чел</a:t>
          </a:r>
          <a:endParaRPr lang="ru-RU" sz="1800" kern="1200" dirty="0">
            <a:latin typeface="+mn-lt"/>
            <a:cs typeface="Times New Roman" pitchFamily="18" charset="0"/>
          </a:endParaRPr>
        </a:p>
      </dsp:txBody>
      <dsp:txXfrm rot="-5400000">
        <a:off x="1037739" y="4041552"/>
        <a:ext cx="2222115" cy="666485"/>
      </dsp:txXfrm>
    </dsp:sp>
    <dsp:sp modelId="{16C7C84E-A0F5-4E04-AFBB-F4FAAD0F398B}">
      <dsp:nvSpPr>
        <dsp:cNvPr id="0" name=""/>
        <dsp:cNvSpPr/>
      </dsp:nvSpPr>
      <dsp:spPr>
        <a:xfrm>
          <a:off x="193956" y="3968621"/>
          <a:ext cx="843782" cy="812347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latin typeface="Times New Roman" pitchFamily="18" charset="0"/>
              <a:cs typeface="Times New Roman" pitchFamily="18" charset="0"/>
            </a:rPr>
            <a:t>Рзд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. Красногвардеец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3612" y="4008277"/>
        <a:ext cx="764470" cy="733035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74C375-EB3D-4412-A917-815DAF350FCF}">
      <dsp:nvSpPr>
        <dsp:cNvPr id="0" name=""/>
        <dsp:cNvSpPr/>
      </dsp:nvSpPr>
      <dsp:spPr>
        <a:xfrm>
          <a:off x="0" y="1079"/>
          <a:ext cx="8229600" cy="11419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Благодарю за внимание!</a:t>
          </a:r>
          <a:endParaRPr lang="ru-RU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744" y="56823"/>
        <a:ext cx="8118112" cy="10304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2496B7-70C7-40C0-8034-68365A305DBD}">
      <dsp:nvSpPr>
        <dsp:cNvPr id="0" name=""/>
        <dsp:cNvSpPr/>
      </dsp:nvSpPr>
      <dsp:spPr>
        <a:xfrm>
          <a:off x="0" y="292993"/>
          <a:ext cx="8884631" cy="107881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Основные характеристики расходов бюджета муниципального образования Красногвардейский сельсовет</a:t>
          </a:r>
          <a:endParaRPr lang="ru-RU" sz="2400" kern="1200" dirty="0"/>
        </a:p>
      </dsp:txBody>
      <dsp:txXfrm>
        <a:off x="52664" y="345657"/>
        <a:ext cx="8779303" cy="9734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2496B7-70C7-40C0-8034-68365A305DBD}">
      <dsp:nvSpPr>
        <dsp:cNvPr id="0" name=""/>
        <dsp:cNvSpPr/>
      </dsp:nvSpPr>
      <dsp:spPr>
        <a:xfrm>
          <a:off x="0" y="292993"/>
          <a:ext cx="8884631" cy="107881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Основные характеристики расходов бюджета муниципального образования Красногвардейский сельсовет</a:t>
          </a:r>
          <a:endParaRPr lang="ru-RU" sz="2400" kern="1200" dirty="0"/>
        </a:p>
      </dsp:txBody>
      <dsp:txXfrm>
        <a:off x="52664" y="345657"/>
        <a:ext cx="8779303" cy="9734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2496B7-70C7-40C0-8034-68365A305DBD}">
      <dsp:nvSpPr>
        <dsp:cNvPr id="0" name=""/>
        <dsp:cNvSpPr/>
      </dsp:nvSpPr>
      <dsp:spPr>
        <a:xfrm>
          <a:off x="0" y="292993"/>
          <a:ext cx="8884631" cy="107881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Основные характеристики расходов бюджета муниципального образования Красногвардейский сельсовет</a:t>
          </a:r>
          <a:endParaRPr lang="ru-RU" sz="2400" kern="1200" dirty="0"/>
        </a:p>
      </dsp:txBody>
      <dsp:txXfrm>
        <a:off x="52664" y="345657"/>
        <a:ext cx="8779303" cy="97349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2496B7-70C7-40C0-8034-68365A305DBD}">
      <dsp:nvSpPr>
        <dsp:cNvPr id="0" name=""/>
        <dsp:cNvSpPr/>
      </dsp:nvSpPr>
      <dsp:spPr>
        <a:xfrm>
          <a:off x="0" y="292993"/>
          <a:ext cx="8884631" cy="107881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Основные характеристики расходов бюджета муниципального образования Красногвардейский сельсовет</a:t>
          </a:r>
          <a:endParaRPr lang="ru-RU" sz="2400" kern="1200" dirty="0"/>
        </a:p>
      </dsp:txBody>
      <dsp:txXfrm>
        <a:off x="52664" y="345657"/>
        <a:ext cx="8779303" cy="97349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9FE1F7-AC80-4D13-8855-4C2189F25CE8}">
      <dsp:nvSpPr>
        <dsp:cNvPr id="0" name=""/>
        <dsp:cNvSpPr/>
      </dsp:nvSpPr>
      <dsp:spPr>
        <a:xfrm>
          <a:off x="0" y="3"/>
          <a:ext cx="4978895" cy="11419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МОБУ «Красногвардейская СОШ им. Марченко»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744" y="55747"/>
        <a:ext cx="4867407" cy="103043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FE6C6F-4C7D-4EEB-8B9F-D4631BC5D167}">
      <dsp:nvSpPr>
        <dsp:cNvPr id="0" name=""/>
        <dsp:cNvSpPr/>
      </dsp:nvSpPr>
      <dsp:spPr>
        <a:xfrm>
          <a:off x="0" y="0"/>
          <a:ext cx="3960440" cy="257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Количество учащихся  541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565" y="12565"/>
        <a:ext cx="3935310" cy="232270"/>
      </dsp:txXfrm>
    </dsp:sp>
    <dsp:sp modelId="{EDF3254C-3E90-47F8-9115-2FB5024F0C88}">
      <dsp:nvSpPr>
        <dsp:cNvPr id="0" name=""/>
        <dsp:cNvSpPr/>
      </dsp:nvSpPr>
      <dsp:spPr>
        <a:xfrm>
          <a:off x="0" y="283931"/>
          <a:ext cx="3960440" cy="257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Количество выпускников 54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565" y="296496"/>
        <a:ext cx="3935310" cy="232270"/>
      </dsp:txXfrm>
    </dsp:sp>
    <dsp:sp modelId="{B53E7764-D885-457E-84A9-87E9CE894D90}">
      <dsp:nvSpPr>
        <dsp:cNvPr id="0" name=""/>
        <dsp:cNvSpPr/>
      </dsp:nvSpPr>
      <dsp:spPr>
        <a:xfrm>
          <a:off x="0" y="538980"/>
          <a:ext cx="3960440" cy="257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Количество отличников 6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565" y="551545"/>
        <a:ext cx="3935310" cy="232270"/>
      </dsp:txXfrm>
    </dsp:sp>
    <dsp:sp modelId="{1316A368-2939-44F9-B80D-160AC10BA213}">
      <dsp:nvSpPr>
        <dsp:cNvPr id="0" name=""/>
        <dsp:cNvSpPr/>
      </dsp:nvSpPr>
      <dsp:spPr>
        <a:xfrm>
          <a:off x="0" y="809566"/>
          <a:ext cx="3960440" cy="257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Количество действующих кружков, секций  12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565" y="822131"/>
        <a:ext cx="3935310" cy="232270"/>
      </dsp:txXfrm>
    </dsp:sp>
    <dsp:sp modelId="{1117D7BF-DDAC-48FB-A8E7-08579FCF1AFE}">
      <dsp:nvSpPr>
        <dsp:cNvPr id="0" name=""/>
        <dsp:cNvSpPr/>
      </dsp:nvSpPr>
      <dsp:spPr>
        <a:xfrm>
          <a:off x="0" y="1080118"/>
          <a:ext cx="3960440" cy="257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Количество педагогов 32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565" y="1092683"/>
        <a:ext cx="3935310" cy="23227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732D32-800C-4EAA-A960-4F7D7640475A}">
      <dsp:nvSpPr>
        <dsp:cNvPr id="0" name=""/>
        <dsp:cNvSpPr/>
      </dsp:nvSpPr>
      <dsp:spPr>
        <a:xfrm>
          <a:off x="0" y="0"/>
          <a:ext cx="3888432" cy="351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Times New Roman" pitchFamily="18" charset="0"/>
              <a:cs typeface="Times New Roman" pitchFamily="18" charset="0"/>
            </a:rPr>
            <a:t>ИТОГИ ЕГЭ – набравших более 90 баллов 4</a:t>
          </a:r>
          <a:endParaRPr lang="ru-RU" sz="1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134" y="17134"/>
        <a:ext cx="3854164" cy="3167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0.86632</cdr:y>
    </cdr:from>
    <cdr:to>
      <cdr:x>0.58753</cdr:x>
      <cdr:y>0.96495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0" y="3243851"/>
          <a:ext cx="2331087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entury Schoolbook" pitchFamily="18" charset="0"/>
            </a:rPr>
            <a:t>План на 2023 год </a:t>
          </a:r>
          <a:endParaRPr lang="ru-RU" b="1" dirty="0">
            <a:ln w="18000">
              <a:solidFill>
                <a:schemeClr val="accent2">
                  <a:satMod val="140000"/>
                </a:schemeClr>
              </a:solidFill>
              <a:prstDash val="solid"/>
              <a:miter lim="800000"/>
            </a:ln>
            <a:noFill/>
            <a:effectLst>
              <a:outerShdw blurRad="25500" dist="23000" dir="7020000" algn="tl">
                <a:srgbClr val="000000">
                  <a:alpha val="50000"/>
                </a:srgbClr>
              </a:outerShdw>
            </a:effectLst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0.0128</cdr:x>
      <cdr:y>0.87988</cdr:y>
    </cdr:from>
    <cdr:to>
      <cdr:x>0.61609</cdr:x>
      <cdr:y>0.97852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50800" y="3294651"/>
          <a:ext cx="2393604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rPr>
            <a:t>ФАКТ за 2023 год </a:t>
          </a:r>
          <a:endParaRPr lang="ru-RU" sz="1800" dirty="0">
            <a:ln>
              <a:solidFill>
                <a:schemeClr val="tx1"/>
              </a:solidFill>
            </a:ln>
            <a:solidFill>
              <a:srgbClr val="FF00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E3C32-20BB-46CF-A049-1666FFD8CB2D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7B2B23-3A94-4533-99B9-FFAA61220E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754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287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258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804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547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343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15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058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158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631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921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345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chart" Target="../charts/char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chart" Target="../charts/char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chart" Target="../charts/char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consultantplus://offline/ref=DCED5E6F22D20D4DA2FD022437377AFD72F558725CE18863268567F0C1DCF76B89BA4A4DAF076EB8VAS4G" TargetMode="Externa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diagramData" Target="../diagrams/data9.xml"/><Relationship Id="rId18" Type="http://schemas.openxmlformats.org/officeDocument/2006/relationships/image" Target="../media/image17.png"/><Relationship Id="rId3" Type="http://schemas.openxmlformats.org/officeDocument/2006/relationships/diagramData" Target="../diagrams/data7.xml"/><Relationship Id="rId21" Type="http://schemas.microsoft.com/office/2007/relationships/hdphoto" Target="../media/hdphoto2.wdp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17" Type="http://schemas.microsoft.com/office/2007/relationships/diagramDrawing" Target="../diagrams/drawing9.xml"/><Relationship Id="rId2" Type="http://schemas.openxmlformats.org/officeDocument/2006/relationships/image" Target="../media/image16.png"/><Relationship Id="rId16" Type="http://schemas.openxmlformats.org/officeDocument/2006/relationships/diagramColors" Target="../diagrams/colors9.xml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24" Type="http://schemas.microsoft.com/office/2007/relationships/hdphoto" Target="../media/hdphoto3.wdp"/><Relationship Id="rId5" Type="http://schemas.openxmlformats.org/officeDocument/2006/relationships/diagramQuickStyle" Target="../diagrams/quickStyle7.xml"/><Relationship Id="rId15" Type="http://schemas.openxmlformats.org/officeDocument/2006/relationships/diagramQuickStyle" Target="../diagrams/quickStyle9.xml"/><Relationship Id="rId23" Type="http://schemas.openxmlformats.org/officeDocument/2006/relationships/image" Target="../media/image20.png"/><Relationship Id="rId10" Type="http://schemas.openxmlformats.org/officeDocument/2006/relationships/diagramQuickStyle" Target="../diagrams/quickStyle8.xml"/><Relationship Id="rId19" Type="http://schemas.microsoft.com/office/2007/relationships/hdphoto" Target="../media/hdphoto1.wdp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Relationship Id="rId14" Type="http://schemas.openxmlformats.org/officeDocument/2006/relationships/diagramLayout" Target="../diagrams/layout9.xml"/><Relationship Id="rId2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10" Type="http://schemas.openxmlformats.org/officeDocument/2006/relationships/image" Target="../media/image23.png"/><Relationship Id="rId4" Type="http://schemas.openxmlformats.org/officeDocument/2006/relationships/diagramLayout" Target="../diagrams/layout10.xml"/><Relationship Id="rId9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13" Type="http://schemas.openxmlformats.org/officeDocument/2006/relationships/diagramData" Target="../diagrams/data13.xml"/><Relationship Id="rId18" Type="http://schemas.openxmlformats.org/officeDocument/2006/relationships/image" Target="../media/image25.png"/><Relationship Id="rId3" Type="http://schemas.openxmlformats.org/officeDocument/2006/relationships/diagramData" Target="../diagrams/data11.xml"/><Relationship Id="rId21" Type="http://schemas.openxmlformats.org/officeDocument/2006/relationships/image" Target="../media/image28.png"/><Relationship Id="rId7" Type="http://schemas.microsoft.com/office/2007/relationships/diagramDrawing" Target="../diagrams/drawing11.xml"/><Relationship Id="rId12" Type="http://schemas.microsoft.com/office/2007/relationships/diagramDrawing" Target="../diagrams/drawing12.xml"/><Relationship Id="rId17" Type="http://schemas.microsoft.com/office/2007/relationships/diagramDrawing" Target="../diagrams/drawing13.xml"/><Relationship Id="rId2" Type="http://schemas.openxmlformats.org/officeDocument/2006/relationships/image" Target="../media/image24.png"/><Relationship Id="rId16" Type="http://schemas.openxmlformats.org/officeDocument/2006/relationships/diagramColors" Target="../diagrams/colors13.xml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1.xml"/><Relationship Id="rId11" Type="http://schemas.openxmlformats.org/officeDocument/2006/relationships/diagramColors" Target="../diagrams/colors12.xml"/><Relationship Id="rId5" Type="http://schemas.openxmlformats.org/officeDocument/2006/relationships/diagramQuickStyle" Target="../diagrams/quickStyle11.xml"/><Relationship Id="rId15" Type="http://schemas.openxmlformats.org/officeDocument/2006/relationships/diagramQuickStyle" Target="../diagrams/quickStyle13.xml"/><Relationship Id="rId10" Type="http://schemas.openxmlformats.org/officeDocument/2006/relationships/diagramQuickStyle" Target="../diagrams/quickStyle12.xml"/><Relationship Id="rId19" Type="http://schemas.openxmlformats.org/officeDocument/2006/relationships/image" Target="../media/image26.png"/><Relationship Id="rId4" Type="http://schemas.openxmlformats.org/officeDocument/2006/relationships/diagramLayout" Target="../diagrams/layout11.xml"/><Relationship Id="rId9" Type="http://schemas.openxmlformats.org/officeDocument/2006/relationships/diagramLayout" Target="../diagrams/layout12.xml"/><Relationship Id="rId14" Type="http://schemas.openxmlformats.org/officeDocument/2006/relationships/diagramLayout" Target="../diagrams/layout13.xml"/><Relationship Id="rId22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5.xml"/><Relationship Id="rId13" Type="http://schemas.openxmlformats.org/officeDocument/2006/relationships/diagramData" Target="../diagrams/data16.xml"/><Relationship Id="rId18" Type="http://schemas.openxmlformats.org/officeDocument/2006/relationships/diagramData" Target="../diagrams/data17.xml"/><Relationship Id="rId3" Type="http://schemas.openxmlformats.org/officeDocument/2006/relationships/diagramData" Target="../diagrams/data14.xml"/><Relationship Id="rId21" Type="http://schemas.openxmlformats.org/officeDocument/2006/relationships/diagramColors" Target="../diagrams/colors17.xml"/><Relationship Id="rId7" Type="http://schemas.microsoft.com/office/2007/relationships/diagramDrawing" Target="../diagrams/drawing14.xml"/><Relationship Id="rId12" Type="http://schemas.microsoft.com/office/2007/relationships/diagramDrawing" Target="../diagrams/drawing15.xml"/><Relationship Id="rId17" Type="http://schemas.microsoft.com/office/2007/relationships/diagramDrawing" Target="../diagrams/drawing16.xml"/><Relationship Id="rId2" Type="http://schemas.openxmlformats.org/officeDocument/2006/relationships/image" Target="../media/image29.png"/><Relationship Id="rId16" Type="http://schemas.openxmlformats.org/officeDocument/2006/relationships/diagramColors" Target="../diagrams/colors16.xml"/><Relationship Id="rId20" Type="http://schemas.openxmlformats.org/officeDocument/2006/relationships/diagramQuickStyle" Target="../diagrams/quickStyle1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4.xml"/><Relationship Id="rId11" Type="http://schemas.openxmlformats.org/officeDocument/2006/relationships/diagramColors" Target="../diagrams/colors15.xml"/><Relationship Id="rId5" Type="http://schemas.openxmlformats.org/officeDocument/2006/relationships/diagramQuickStyle" Target="../diagrams/quickStyle14.xml"/><Relationship Id="rId15" Type="http://schemas.openxmlformats.org/officeDocument/2006/relationships/diagramQuickStyle" Target="../diagrams/quickStyle16.xml"/><Relationship Id="rId23" Type="http://schemas.openxmlformats.org/officeDocument/2006/relationships/image" Target="../media/image30.jpg"/><Relationship Id="rId10" Type="http://schemas.openxmlformats.org/officeDocument/2006/relationships/diagramQuickStyle" Target="../diagrams/quickStyle15.xml"/><Relationship Id="rId19" Type="http://schemas.openxmlformats.org/officeDocument/2006/relationships/diagramLayout" Target="../diagrams/layout17.xml"/><Relationship Id="rId4" Type="http://schemas.openxmlformats.org/officeDocument/2006/relationships/diagramLayout" Target="../diagrams/layout14.xml"/><Relationship Id="rId9" Type="http://schemas.openxmlformats.org/officeDocument/2006/relationships/diagramLayout" Target="../diagrams/layout15.xml"/><Relationship Id="rId14" Type="http://schemas.openxmlformats.org/officeDocument/2006/relationships/diagramLayout" Target="../diagrams/layout16.xml"/><Relationship Id="rId22" Type="http://schemas.microsoft.com/office/2007/relationships/diagramDrawing" Target="../diagrams/drawing17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2.jpeg"/><Relationship Id="rId7" Type="http://schemas.openxmlformats.org/officeDocument/2006/relationships/image" Target="../media/image3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3.jpeg"/><Relationship Id="rId4" Type="http://schemas.microsoft.com/office/2007/relationships/hdphoto" Target="../media/hdphoto5.wdp"/><Relationship Id="rId9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9.xml"/><Relationship Id="rId13" Type="http://schemas.openxmlformats.org/officeDocument/2006/relationships/image" Target="../media/image49.jpe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12" Type="http://schemas.microsoft.com/office/2007/relationships/diagramDrawing" Target="../diagrams/drawing19.xml"/><Relationship Id="rId17" Type="http://schemas.openxmlformats.org/officeDocument/2006/relationships/image" Target="../media/image53.jpeg"/><Relationship Id="rId2" Type="http://schemas.openxmlformats.org/officeDocument/2006/relationships/image" Target="../media/image48.png"/><Relationship Id="rId16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8.xml"/><Relationship Id="rId11" Type="http://schemas.openxmlformats.org/officeDocument/2006/relationships/diagramColors" Target="../diagrams/colors19.xml"/><Relationship Id="rId5" Type="http://schemas.openxmlformats.org/officeDocument/2006/relationships/diagramQuickStyle" Target="../diagrams/quickStyle18.xml"/><Relationship Id="rId15" Type="http://schemas.openxmlformats.org/officeDocument/2006/relationships/image" Target="../media/image51.jpeg"/><Relationship Id="rId10" Type="http://schemas.openxmlformats.org/officeDocument/2006/relationships/diagramQuickStyle" Target="../diagrams/quickStyle19.xml"/><Relationship Id="rId4" Type="http://schemas.openxmlformats.org/officeDocument/2006/relationships/diagramLayout" Target="../diagrams/layout18.xml"/><Relationship Id="rId9" Type="http://schemas.openxmlformats.org/officeDocument/2006/relationships/diagramLayout" Target="../diagrams/layout19.xml"/><Relationship Id="rId1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1.xml"/><Relationship Id="rId13" Type="http://schemas.openxmlformats.org/officeDocument/2006/relationships/diagramData" Target="../diagrams/data22.xml"/><Relationship Id="rId18" Type="http://schemas.openxmlformats.org/officeDocument/2006/relationships/image" Target="../media/image54.png"/><Relationship Id="rId3" Type="http://schemas.openxmlformats.org/officeDocument/2006/relationships/diagramData" Target="../diagrams/data20.xml"/><Relationship Id="rId21" Type="http://schemas.openxmlformats.org/officeDocument/2006/relationships/image" Target="../media/image56.jpeg"/><Relationship Id="rId7" Type="http://schemas.microsoft.com/office/2007/relationships/diagramDrawing" Target="../diagrams/drawing20.xml"/><Relationship Id="rId12" Type="http://schemas.microsoft.com/office/2007/relationships/diagramDrawing" Target="../diagrams/drawing21.xml"/><Relationship Id="rId17" Type="http://schemas.microsoft.com/office/2007/relationships/diagramDrawing" Target="../diagrams/drawing22.xml"/><Relationship Id="rId2" Type="http://schemas.openxmlformats.org/officeDocument/2006/relationships/image" Target="../media/image48.png"/><Relationship Id="rId16" Type="http://schemas.openxmlformats.org/officeDocument/2006/relationships/diagramColors" Target="../diagrams/colors22.xml"/><Relationship Id="rId20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0.xml"/><Relationship Id="rId11" Type="http://schemas.openxmlformats.org/officeDocument/2006/relationships/diagramColors" Target="../diagrams/colors21.xml"/><Relationship Id="rId5" Type="http://schemas.openxmlformats.org/officeDocument/2006/relationships/diagramQuickStyle" Target="../diagrams/quickStyle20.xml"/><Relationship Id="rId15" Type="http://schemas.openxmlformats.org/officeDocument/2006/relationships/diagramQuickStyle" Target="../diagrams/quickStyle22.xml"/><Relationship Id="rId10" Type="http://schemas.openxmlformats.org/officeDocument/2006/relationships/diagramQuickStyle" Target="../diagrams/quickStyle21.xml"/><Relationship Id="rId19" Type="http://schemas.microsoft.com/office/2007/relationships/hdphoto" Target="../media/hdphoto8.wdp"/><Relationship Id="rId4" Type="http://schemas.openxmlformats.org/officeDocument/2006/relationships/diagramLayout" Target="../diagrams/layout20.xml"/><Relationship Id="rId9" Type="http://schemas.openxmlformats.org/officeDocument/2006/relationships/diagramLayout" Target="../diagrams/layout21.xml"/><Relationship Id="rId14" Type="http://schemas.openxmlformats.org/officeDocument/2006/relationships/diagramLayout" Target="../diagrams/layout22.xml"/><Relationship Id="rId22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diagramLayout" Target="../diagrams/layout23.xml"/><Relationship Id="rId7" Type="http://schemas.openxmlformats.org/officeDocument/2006/relationships/image" Target="../media/image1.jp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10" Type="http://schemas.openxmlformats.org/officeDocument/2006/relationships/image" Target="../media/image4.jpg"/><Relationship Id="rId4" Type="http://schemas.openxmlformats.org/officeDocument/2006/relationships/diagramQuickStyle" Target="../diagrams/quickStyle23.xml"/><Relationship Id="rId9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diagramColors" Target="../diagrams/colors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QuickStyle" Target="../diagrams/quickStyle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Layout" Target="../diagrams/layout2.xml"/><Relationship Id="rId5" Type="http://schemas.openxmlformats.org/officeDocument/2006/relationships/diagramQuickStyle" Target="../diagrams/quickStyle1.xml"/><Relationship Id="rId10" Type="http://schemas.openxmlformats.org/officeDocument/2006/relationships/diagramData" Target="../diagrams/data2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jpeg"/><Relationship Id="rId14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emf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.xml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chart" Target="../charts/chart6.xml"/><Relationship Id="rId7" Type="http://schemas.openxmlformats.org/officeDocument/2006/relationships/diagramColors" Target="../diagrams/colors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188640"/>
            <a:ext cx="8784976" cy="6408712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3356992"/>
            <a:ext cx="6696744" cy="261473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БЮДЖЕТ ДЛЯ 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РАЖДАН</a:t>
            </a:r>
            <a:b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муниципального образования</a:t>
            </a:r>
            <a:b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Красногвардейский сельсовет </a:t>
            </a:r>
            <a:b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Бузулукского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района  </a:t>
            </a:r>
            <a:b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Оренбургской 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области   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 2023 год.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560219"/>
            <a:ext cx="1656184" cy="20531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714" y="363312"/>
            <a:ext cx="1977286" cy="24716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63312"/>
            <a:ext cx="1933632" cy="24469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87" y="565124"/>
            <a:ext cx="1703587" cy="218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14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" t="1601" r="2189" b="12098"/>
          <a:stretch/>
        </p:blipFill>
        <p:spPr bwMode="auto">
          <a:xfrm>
            <a:off x="-30394" y="-4200"/>
            <a:ext cx="9280633" cy="685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271740196"/>
              </p:ext>
            </p:extLst>
          </p:nvPr>
        </p:nvGraphicFramePr>
        <p:xfrm>
          <a:off x="251519" y="458178"/>
          <a:ext cx="8884631" cy="1664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95536" y="1484783"/>
            <a:ext cx="3096344" cy="3994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19840-CE82-4DF5-BDD0-56133F71AE8B}" type="slidenum">
              <a:rPr lang="ru-RU" smtClean="0"/>
              <a:t>10</a:t>
            </a:fld>
            <a:endParaRPr lang="ru-RU"/>
          </a:p>
        </p:txBody>
      </p:sp>
      <p:graphicFrame>
        <p:nvGraphicFramePr>
          <p:cNvPr id="48" name="Диаграмма 47"/>
          <p:cNvGraphicFramePr/>
          <p:nvPr>
            <p:extLst>
              <p:ext uri="{D42A27DB-BD31-4B8C-83A1-F6EECF244321}">
                <p14:modId xmlns:p14="http://schemas.microsoft.com/office/powerpoint/2010/main" val="507127923"/>
              </p:ext>
            </p:extLst>
          </p:nvPr>
        </p:nvGraphicFramePr>
        <p:xfrm>
          <a:off x="899592" y="2348880"/>
          <a:ext cx="3836479" cy="3682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812360" y="2122983"/>
            <a:ext cx="983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921241969"/>
              </p:ext>
            </p:extLst>
          </p:nvPr>
        </p:nvGraphicFramePr>
        <p:xfrm>
          <a:off x="5220072" y="2430761"/>
          <a:ext cx="3764471" cy="3590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" name="AutoShape 2" descr="https://catherineasquithgallery.com/uploads/posts/2021-02/thumbs/1614366332_36-p-delovoi-svetlii-fon-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99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" t="1601" r="2189" b="12098"/>
          <a:stretch/>
        </p:blipFill>
        <p:spPr bwMode="auto">
          <a:xfrm>
            <a:off x="-30394" y="-4200"/>
            <a:ext cx="9280633" cy="685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417263108"/>
              </p:ext>
            </p:extLst>
          </p:nvPr>
        </p:nvGraphicFramePr>
        <p:xfrm>
          <a:off x="251519" y="458178"/>
          <a:ext cx="8884631" cy="1664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95536" y="1484783"/>
            <a:ext cx="3096344" cy="3994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19840-CE82-4DF5-BDD0-56133F71AE8B}" type="slidenum">
              <a:rPr lang="ru-RU" smtClean="0"/>
              <a:t>11</a:t>
            </a:fld>
            <a:endParaRPr lang="ru-RU"/>
          </a:p>
        </p:txBody>
      </p:sp>
      <p:graphicFrame>
        <p:nvGraphicFramePr>
          <p:cNvPr id="48" name="Диаграмма 47"/>
          <p:cNvGraphicFramePr/>
          <p:nvPr>
            <p:extLst>
              <p:ext uri="{D42A27DB-BD31-4B8C-83A1-F6EECF244321}">
                <p14:modId xmlns:p14="http://schemas.microsoft.com/office/powerpoint/2010/main" val="673379047"/>
              </p:ext>
            </p:extLst>
          </p:nvPr>
        </p:nvGraphicFramePr>
        <p:xfrm>
          <a:off x="899592" y="2276873"/>
          <a:ext cx="3667294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812360" y="2122983"/>
            <a:ext cx="983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588032441"/>
              </p:ext>
            </p:extLst>
          </p:nvPr>
        </p:nvGraphicFramePr>
        <p:xfrm>
          <a:off x="5076056" y="2430761"/>
          <a:ext cx="3908487" cy="3662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84705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" t="1601" r="2189" b="12098"/>
          <a:stretch/>
        </p:blipFill>
        <p:spPr bwMode="auto">
          <a:xfrm>
            <a:off x="-30394" y="-4200"/>
            <a:ext cx="9280633" cy="685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189470131"/>
              </p:ext>
            </p:extLst>
          </p:nvPr>
        </p:nvGraphicFramePr>
        <p:xfrm>
          <a:off x="251519" y="458178"/>
          <a:ext cx="8884631" cy="1664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95536" y="1484783"/>
            <a:ext cx="3096344" cy="3994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19840-CE82-4DF5-BDD0-56133F71AE8B}" type="slidenum">
              <a:rPr lang="ru-RU" smtClean="0"/>
              <a:t>12</a:t>
            </a:fld>
            <a:endParaRPr lang="ru-RU"/>
          </a:p>
        </p:txBody>
      </p:sp>
      <p:graphicFrame>
        <p:nvGraphicFramePr>
          <p:cNvPr id="48" name="Диаграмма 47"/>
          <p:cNvGraphicFramePr/>
          <p:nvPr>
            <p:extLst>
              <p:ext uri="{D42A27DB-BD31-4B8C-83A1-F6EECF244321}">
                <p14:modId xmlns:p14="http://schemas.microsoft.com/office/powerpoint/2010/main" val="2799192766"/>
              </p:ext>
            </p:extLst>
          </p:nvPr>
        </p:nvGraphicFramePr>
        <p:xfrm>
          <a:off x="971600" y="2276873"/>
          <a:ext cx="3595286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812360" y="2122983"/>
            <a:ext cx="983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268592311"/>
              </p:ext>
            </p:extLst>
          </p:nvPr>
        </p:nvGraphicFramePr>
        <p:xfrm>
          <a:off x="5364088" y="2430761"/>
          <a:ext cx="3620455" cy="3446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00590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272" y="548680"/>
            <a:ext cx="9426914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404664"/>
            <a:ext cx="8136904" cy="95410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коммунального и бесхозяйного имущества в муниципальную собственность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66938209"/>
              </p:ext>
            </p:extLst>
          </p:nvPr>
        </p:nvGraphicFramePr>
        <p:xfrm>
          <a:off x="1487996" y="1556792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81604" y="6021288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состоянию на 01.01.2023 г. 100% объектов коммунального хозяйства оформлены в муниципальную собственность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18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55460" y="4417102"/>
            <a:ext cx="3600401" cy="2462213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</a:rPr>
              <a:t> 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жизнедеятельности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населения; обеспечение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надежности и безопасности дорожного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движения; обеспечение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устойчивого развития коммунальной инфраструктуры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создание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повышения уровня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благоустройства;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организации досуга и обеспечения жителей поселения услугами учреждений культуры;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муниципальных функций в рамках полномочий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сельсовета</a:t>
            </a:r>
            <a:r>
              <a:rPr lang="ru-RU" sz="1400" dirty="0">
                <a:solidFill>
                  <a:schemeClr val="tx1"/>
                </a:solidFill>
              </a:rPr>
              <a:t>.</a:t>
            </a:r>
            <a:endParaRPr lang="ru-RU" sz="140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76117067"/>
              </p:ext>
            </p:extLst>
          </p:nvPr>
        </p:nvGraphicFramePr>
        <p:xfrm>
          <a:off x="5230406" y="1196752"/>
          <a:ext cx="4320480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Скругленный прямоугольник 11"/>
          <p:cNvSpPr/>
          <p:nvPr/>
        </p:nvSpPr>
        <p:spPr>
          <a:xfrm>
            <a:off x="5255460" y="859126"/>
            <a:ext cx="3719239" cy="850976"/>
          </a:xfrm>
          <a:prstGeom prst="roundRect">
            <a:avLst>
              <a:gd name="adj" fmla="val 10000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sp>
      <p:sp>
        <p:nvSpPr>
          <p:cNvPr id="7" name="Прямоугольник 6"/>
          <p:cNvSpPr/>
          <p:nvPr/>
        </p:nvSpPr>
        <p:spPr>
          <a:xfrm>
            <a:off x="5352541" y="940919"/>
            <a:ext cx="35250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Создание благоприятных социально-бытовых условий проживания населения на территории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116183"/>
              </p:ext>
            </p:extLst>
          </p:nvPr>
        </p:nvGraphicFramePr>
        <p:xfrm>
          <a:off x="205834" y="788724"/>
          <a:ext cx="4895401" cy="5535729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9891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1290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32048"/>
                <a:gridCol w="39850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627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199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индикаторы </a:t>
                      </a:r>
                      <a:endParaRPr lang="ru-RU" sz="1100" b="1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59" marR="8259" marT="825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auto"/>
                      <a:r>
                        <a:rPr lang="ru-RU" sz="11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Ед.изм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auto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auto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56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 fontAlgn="auto"/>
                      <a:r>
                        <a:rPr lang="ru-RU" sz="11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Снижение количества пожаров на территории муниципального образования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53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 fontAlgn="auto"/>
                      <a:r>
                        <a:rPr lang="ru-RU" sz="11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Протяженность отремонтированных автомобильных дорог сельского поселения нарастающим итогом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1,690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2,066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592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водопроводной сети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4213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1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высаженных молодых саженцев деревьев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842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проведенных культурно-досуговых мероприятий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842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зарегистрированных читателей библиотек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1565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1609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1650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842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прошедших повышение квалификации муниципальных служащих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</a:t>
                      </a:r>
                    </a:p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42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членов ДНД по охране общественного порядка на территории МО сельского поселения, получивших льготу по налогу на имущество физлиц, в общем числе обратившихся, имеющих право на получение льготы по налогу на имущество физических лиц в соответствии с законодательством РФ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842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членов 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ДНД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охране общественного порядка на территории 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 СП,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получивших льготу по земельному налогу с физических лиц, в общем числе обратившихся, имеющих право на получение льготы по земельному налогу  с 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физлиц в 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соответствии с законодательством </a:t>
                      </a:r>
                      <a:r>
                        <a:rPr lang="ru-RU" sz="1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РФ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19840-CE82-4DF5-BDD0-56133F71AE8B}" type="slidenum">
              <a:rPr lang="ru-RU" smtClean="0"/>
              <a:t>14</a:t>
            </a:fld>
            <a:endParaRPr lang="ru-RU"/>
          </a:p>
        </p:txBody>
      </p:sp>
      <p:sp>
        <p:nvSpPr>
          <p:cNvPr id="3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guizzoarquitetura.com.br/wp-content/uploads/2022/03/Cidades-Sustenta%CC%81veis-capa-2048x1146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https://guizzoarquitetura.com.br/wp-content/uploads/2022/03/Cidades-Sustenta%CC%81veis-capa-2048x1146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2" descr="https://guizzoarquitetura.com.br/wp-content/uploads/2022/03/Cidades-Sustenta%CC%81veis-capa-2048x1146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95537" y="50994"/>
            <a:ext cx="8424936" cy="69269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«Устойчивое развитие территории муниципального образования сельского поселения </a:t>
            </a:r>
            <a:r>
              <a:rPr lang="ru-RU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Бузулукского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Оренбургской области»</a:t>
            </a:r>
          </a:p>
        </p:txBody>
      </p:sp>
    </p:spTree>
    <p:extLst>
      <p:ext uri="{BB962C8B-B14F-4D97-AF65-F5344CB8AC3E}">
        <p14:creationId xmlns:p14="http://schemas.microsoft.com/office/powerpoint/2010/main" val="370208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0832" y="5373216"/>
            <a:ext cx="8569641" cy="141577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</a:rPr>
              <a:t> 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Бузулукского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актуализированными документами       территориального планирования, градостроительного зонирования,   документацией    по планировке   территории, получение сведений о границах населенных пунктов, функциональных и территориальных зон поселения, зон с особыми условиями использования территории в государственный кадастр недвижимости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приведение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 территориального планирования и градостроительного зонирования в цифровой формат, соответствующий требованиям к отраслевым пространственным данным для включения в ГИСОГД Оренбургской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области; подготовка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 для внесения в Единый государственный реестр недвижимости</a:t>
            </a:r>
            <a:endParaRPr lang="ru-RU" sz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080513485"/>
              </p:ext>
            </p:extLst>
          </p:nvPr>
        </p:nvGraphicFramePr>
        <p:xfrm>
          <a:off x="5255460" y="1916832"/>
          <a:ext cx="4320480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07975" y="743691"/>
            <a:ext cx="8569641" cy="14157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ru-RU" sz="1200" b="1" dirty="0">
                <a:latin typeface="Times New Roman" panose="02020603050405020304" pitchFamily="18" charset="0"/>
                <a:cs typeface="Times New Roman" pitchFamily="18" charset="0"/>
              </a:rPr>
              <a:t>Цель: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обеспечение     устойчивого     развития     территории сельского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инженерной, транспортной   и   социальной   инфраструктуры,   учета интересов  граждан  и  их  объединений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 соответствия  документов  территориального планирования  сельского поселения   требованиям   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статьи 26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Градостроительного кодекса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РФ;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муниципальных услуг, оказываемых организациям и гражданам, а также органам государственной власти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                                                                                                                          органам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 самоуправления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сельсовета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endParaRPr lang="ru-RU" sz="1400" dirty="0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804464"/>
              </p:ext>
            </p:extLst>
          </p:nvPr>
        </p:nvGraphicFramePr>
        <p:xfrm>
          <a:off x="312622" y="1628800"/>
          <a:ext cx="4895401" cy="358359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9891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1290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32048"/>
                <a:gridCol w="39850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627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</a:rPr>
                        <a:t>Основные индикаторы </a:t>
                      </a:r>
                      <a:endParaRPr lang="ru-RU" sz="1100" b="1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59" marR="8259" marT="825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auto"/>
                      <a:r>
                        <a:rPr lang="ru-RU" sz="1100" u="none" strike="noStrike" dirty="0" err="1" smtClean="0">
                          <a:effectLst/>
                        </a:rPr>
                        <a:t>Ед.изм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>
                          <a:effectLst/>
                        </a:rPr>
                        <a:t>2023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auto"/>
                      <a:r>
                        <a:rPr lang="ru-RU" sz="1100" u="none" strike="noStrike" dirty="0" smtClean="0">
                          <a:effectLst/>
                        </a:rPr>
                        <a:t>2024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auto"/>
                      <a:r>
                        <a:rPr lang="ru-RU" sz="1100" u="none" strike="noStrike" dirty="0" smtClean="0">
                          <a:effectLst/>
                        </a:rPr>
                        <a:t>2025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8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Генеральных планов с внесением изменений</a:t>
                      </a:r>
                    </a:p>
                  </a:txBody>
                  <a:tcPr marL="39370" marR="3937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err="1" smtClean="0">
                          <a:effectLst/>
                        </a:rPr>
                        <a:t>шт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27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Правил землепользования и застройки с внесением изменений</a:t>
                      </a:r>
                    </a:p>
                  </a:txBody>
                  <a:tcPr marL="39370" marR="3937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err="1" smtClean="0">
                          <a:effectLst/>
                        </a:rPr>
                        <a:t>шт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851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актуализированных местных нормативов градостроительного проектирования </a:t>
                      </a:r>
                    </a:p>
                  </a:txBody>
                  <a:tcPr marL="39370" marR="3937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err="1" smtClean="0">
                          <a:effectLst/>
                        </a:rPr>
                        <a:t>шт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42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разработанных проектов планировки и межевания территорий</a:t>
                      </a:r>
                    </a:p>
                  </a:txBody>
                  <a:tcPr marL="39370" marR="3937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err="1" smtClean="0">
                          <a:effectLst/>
                        </a:rPr>
                        <a:t>шт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842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документов подготовленных для внесения сведений о границах населенных пунктов, функциональных и территориальных зон, зон с особыми условиями использования  территорий в государственный кадастр недвижимости (ГКН) </a:t>
                      </a:r>
                    </a:p>
                  </a:txBody>
                  <a:tcPr marL="39370" marR="3937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err="1" smtClean="0">
                          <a:effectLst/>
                        </a:rPr>
                        <a:t>шт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19840-CE82-4DF5-BDD0-56133F71AE8B}" type="slidenum">
              <a:rPr lang="ru-RU" smtClean="0"/>
              <a:t>15</a:t>
            </a:fld>
            <a:endParaRPr lang="ru-RU"/>
          </a:p>
        </p:txBody>
      </p:sp>
      <p:sp>
        <p:nvSpPr>
          <p:cNvPr id="3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guizzoarquitetura.com.br/wp-content/uploads/2022/03/Cidades-Sustenta%CC%81veis-capa-2048x1146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https://guizzoarquitetura.com.br/wp-content/uploads/2022/03/Cidades-Sustenta%CC%81veis-capa-2048x1146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2" descr="https://guizzoarquitetura.com.br/wp-content/uploads/2022/03/Cidades-Sustenta%CC%81veis-capa-2048x1146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95537" y="50994"/>
            <a:ext cx="8424936" cy="69269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МП «Развитие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</a:t>
            </a:r>
            <a:r>
              <a:rPr lang="ru-RU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градорегулирования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сельского поселения </a:t>
            </a:r>
            <a:r>
              <a:rPr lang="ru-RU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Бузулукского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Оренбургской области»</a:t>
            </a:r>
          </a:p>
        </p:txBody>
      </p:sp>
    </p:spTree>
    <p:extLst>
      <p:ext uri="{BB962C8B-B14F-4D97-AF65-F5344CB8AC3E}">
        <p14:creationId xmlns:p14="http://schemas.microsoft.com/office/powerpoint/2010/main" val="402086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4019" y="5157192"/>
            <a:ext cx="8035367" cy="120032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Задачи: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объектов коммунальной инфраструктуры, приведение их в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требованиями и нормами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технических условий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питьевой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воды посредством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модернизации систем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использованием современных перспективных технологий водоподготовки и водоснабжения;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эксплуатационных характеристик общего имущества в многоквартирных домах;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единой тарифной (ценовой)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 с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соблюдением баланса экономических интересов поставщиков и потребителей регулируемых видов товаров (работ, услуг)</a:t>
            </a:r>
            <a:endParaRPr lang="ru-RU" sz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49382458"/>
              </p:ext>
            </p:extLst>
          </p:nvPr>
        </p:nvGraphicFramePr>
        <p:xfrm>
          <a:off x="5076056" y="1895026"/>
          <a:ext cx="4320480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352541" y="940919"/>
            <a:ext cx="3525075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П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овышение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 и  надежности   предоставления жилищно-коммунальных услуг населению и благоприятных условий проживания граждан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10692"/>
              </p:ext>
            </p:extLst>
          </p:nvPr>
        </p:nvGraphicFramePr>
        <p:xfrm>
          <a:off x="467544" y="1052736"/>
          <a:ext cx="4595670" cy="2558091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26894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1290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32048"/>
                <a:gridCol w="39850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627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199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индикаторы </a:t>
                      </a:r>
                      <a:endParaRPr lang="ru-RU" sz="1100" b="1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59" marR="8259" marT="825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auto"/>
                      <a:r>
                        <a:rPr lang="ru-RU" sz="11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Ед.изм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auto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auto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561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53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населения </a:t>
                      </a:r>
                      <a:r>
                        <a:rPr lang="ru-RU" sz="11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  <a:r>
                        <a:rPr lang="ru-RU" sz="11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11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обеспеченного </a:t>
                      </a:r>
                      <a:r>
                        <a:rPr lang="ru-RU" sz="11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качественной </a:t>
                      </a:r>
                      <a:r>
                        <a:rPr lang="ru-RU" sz="11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питьевой водой </a:t>
                      </a:r>
                      <a:r>
                        <a:rPr lang="ru-RU" sz="11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из систем </a:t>
                      </a:r>
                      <a:r>
                        <a:rPr lang="ru-RU" sz="11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централизованного </a:t>
                      </a:r>
                      <a:r>
                        <a:rPr lang="ru-RU" sz="11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водоснабжения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592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Уровень износа объектов коммунальной </a:t>
                      </a:r>
                      <a:r>
                        <a:rPr lang="ru-RU" sz="11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инфраструктуры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42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Доля расходов на оплату жилищно-коммунальных услуг в семейном </a:t>
                      </a:r>
                      <a:r>
                        <a:rPr lang="ru-RU" sz="11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доходе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3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guizzoarquitetura.com.br/wp-content/uploads/2022/03/Cidades-Sustenta%CC%81veis-capa-2048x1146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https://guizzoarquitetura.com.br/wp-content/uploads/2022/03/Cidades-Sustenta%CC%81veis-capa-2048x1146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2" descr="https://guizzoarquitetura.com.br/wp-content/uploads/2022/03/Cidades-Sustenta%CC%81veis-capa-2048x1146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95537" y="50994"/>
            <a:ext cx="8424936" cy="8081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МП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качественными услугами жилищно-коммунального хозяйства населения муниципального образования сельского поселения </a:t>
            </a:r>
            <a:r>
              <a:rPr lang="ru-RU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Бузулукского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Оренбургской области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36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55460" y="4417102"/>
            <a:ext cx="3719239" cy="224676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</a:rPr>
              <a:t> 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строительства жилья экономического класса, развитие конкуренции на рынке жилищного строительства;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поддержки проектам комплексного освоения территорий в целях жилищного строительства и развития застроенных территорий;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земельных участков инженерной, социальной и дорожной инфраструктурой при строительстве жилья экономического класса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688680437"/>
              </p:ext>
            </p:extLst>
          </p:nvPr>
        </p:nvGraphicFramePr>
        <p:xfrm>
          <a:off x="5230406" y="1196752"/>
          <a:ext cx="4320480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07975" y="940919"/>
            <a:ext cx="8569641" cy="954107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У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величение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объемов жилищного строительства путем реализации проектов комплексного освоения и развития территорий для массового строительства жилья экономического класса, в первую очередь малоэтажного, отвечающего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стандартам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ценовой доступности,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энергоэффективности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экологичности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обеспечивающего безопасные и комфортные условия проживания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242817"/>
              </p:ext>
            </p:extLst>
          </p:nvPr>
        </p:nvGraphicFramePr>
        <p:xfrm>
          <a:off x="155575" y="2204864"/>
          <a:ext cx="4895401" cy="4315908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29891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1290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32048"/>
                <a:gridCol w="39850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627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199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индикаторы </a:t>
                      </a:r>
                      <a:endParaRPr lang="ru-RU" sz="1100" b="1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59" marR="8259" marT="825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auto"/>
                      <a:r>
                        <a:rPr lang="ru-RU" sz="11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Ед.изм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auto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auto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56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проектов, получивших положительное  заключение экспертизы объектов инженерной инфраструктуры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370" marR="3937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39370" marR="393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39370" marR="393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39370" marR="3937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53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проектов, получивших положительное  заключение экспертизы объектов дорожной инфраструктуры</a:t>
                      </a:r>
                    </a:p>
                  </a:txBody>
                  <a:tcPr marL="39370" marR="3937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39370" marR="393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39370" marR="393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39370" marR="3937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592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объектов инженерной инфраструктуры, введенных в эксплуатацию</a:t>
                      </a:r>
                    </a:p>
                  </a:txBody>
                  <a:tcPr marL="39370" marR="3937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39370" marR="393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39370" marR="393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39370" marR="3937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42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объектов дорожной инфраструктуры, введенных в эксплуатацию</a:t>
                      </a:r>
                    </a:p>
                  </a:txBody>
                  <a:tcPr marL="39370" marR="3937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39370" marR="393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39370" marR="393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39370" marR="39370" marT="0" marB="0"/>
                </a:tc>
              </a:tr>
              <a:tr h="3842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Количество земельных участков, обеспеченных инженерной и дорожной инфраструктурой под жилищное строительство.</a:t>
                      </a:r>
                    </a:p>
                  </a:txBody>
                  <a:tcPr marL="39370" marR="3937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39370" marR="393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39370" marR="393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39370" marR="39370" marT="0" marB="0"/>
                </a:tc>
              </a:tr>
              <a:tr h="3842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проектов, получивших положительное  заключение экспертизы объектов инженерной инфраструктуры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9370" marR="3937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39370" marR="393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39370" marR="393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39370" marR="39370" marT="0" marB="0"/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19840-CE82-4DF5-BDD0-56133F71AE8B}" type="slidenum">
              <a:rPr lang="ru-RU" smtClean="0"/>
              <a:t>17</a:t>
            </a:fld>
            <a:endParaRPr lang="ru-RU"/>
          </a:p>
        </p:txBody>
      </p:sp>
      <p:sp>
        <p:nvSpPr>
          <p:cNvPr id="3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guizzoarquitetura.com.br/wp-content/uploads/2022/03/Cidades-Sustenta%CC%81veis-capa-2048x1146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https://guizzoarquitetura.com.br/wp-content/uploads/2022/03/Cidades-Sustenta%CC%81veis-capa-2048x1146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2" descr="https://guizzoarquitetura.com.br/wp-content/uploads/2022/03/Cidades-Sustenta%CC%81veis-capa-2048x1146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95537" y="50994"/>
            <a:ext cx="8424936" cy="8081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МП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«Комплексное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и развитие территорий в целях жилищного строительства муниципального образования сельского поселения </a:t>
            </a:r>
            <a:r>
              <a:rPr lang="ru-RU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Бузулукского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Оренбургской области»</a:t>
            </a:r>
          </a:p>
        </p:txBody>
      </p:sp>
    </p:spTree>
    <p:extLst>
      <p:ext uri="{BB962C8B-B14F-4D97-AF65-F5344CB8AC3E}">
        <p14:creationId xmlns:p14="http://schemas.microsoft.com/office/powerpoint/2010/main" val="428853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55460" y="4417102"/>
            <a:ext cx="3600401" cy="138499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</a:rPr>
              <a:t> 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жизни и здоровья граждан, материальных ценностей  от пожаров в границах населенных пунктов муниципального образования Красногвардейский сельсовет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Бузулукского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Оренбургской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области.</a:t>
            </a:r>
            <a:endParaRPr lang="ru-RU" sz="1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715023729"/>
              </p:ext>
            </p:extLst>
          </p:nvPr>
        </p:nvGraphicFramePr>
        <p:xfrm>
          <a:off x="5230406" y="1196752"/>
          <a:ext cx="4320480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352541" y="940919"/>
            <a:ext cx="3525075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беспечение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необходимых условий для реализации полномочий по обеспечению первичных мер пожарной безопасности 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2569472"/>
              </p:ext>
            </p:extLst>
          </p:nvPr>
        </p:nvGraphicFramePr>
        <p:xfrm>
          <a:off x="167813" y="1052736"/>
          <a:ext cx="4923014" cy="5688632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1800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040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7653"/>
                <a:gridCol w="43204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1920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199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Основные индикаторы </a:t>
                      </a:r>
                      <a:endParaRPr lang="ru-RU" sz="1100" b="1" u="none" strike="noStrike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59" marR="8259" marT="8259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auto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  <a:p>
                      <a:pPr algn="ctr" fontAlgn="auto"/>
                      <a:r>
                        <a:rPr lang="ru-RU" sz="11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auto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auto"/>
                      <a:r>
                        <a:rPr lang="ru-RU" sz="11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80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Организационное обеспечение реализации Программы</a:t>
                      </a:r>
                      <a:endParaRPr lang="ru-RU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39370" marR="393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Да-1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Нет-0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9370" marR="3937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53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Подготовка предложений по вопросам пожарной безопасности в рамках программ капитальных вложений на очередной финансовый год</a:t>
                      </a:r>
                      <a:endParaRPr lang="ru-RU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39370" marR="393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Да-1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Нет-0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9370" marR="3937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592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Укрепление противопожарного состояния в границах населенных пунктов</a:t>
                      </a:r>
                      <a:endParaRPr lang="ru-RU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39370" marR="393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Да-1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Нет-0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9370" marR="3937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255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Приобретение противопожарного инвентаря</a:t>
                      </a:r>
                      <a:endParaRPr lang="ru-RU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39370" marR="393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Да-1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Нет-0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9370" marR="3937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996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Выполнение комплекса противопожарных мероприятий (устройство минерализованных полос)</a:t>
                      </a:r>
                      <a:endParaRPr lang="ru-RU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39370" marR="393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Да-1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Нет-0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9370" marR="3937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762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Контроль за состоянием пожарных водоемов</a:t>
                      </a:r>
                      <a:endParaRPr lang="ru-RU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39370" marR="393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Да-1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Нет-0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9370" marR="3937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439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Выкос сухой травы на пустырях и заброшенных участках</a:t>
                      </a:r>
                      <a:endParaRPr lang="ru-RU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39370" marR="393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Да-1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Нет-0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9370" marR="3937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1238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Выполнить замер сопротивления изоляции электропроводки с составлением акта в здании администрации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Да-1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Нет-0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9370" marR="3937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842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Информационное обеспечение, противопожарная пропаганда и обучение мерам пожарной безопасности</a:t>
                      </a:r>
                      <a:endParaRPr lang="ru-RU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39370" marR="393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Да-1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Нет-0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9370" marR="3937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842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Обучение лица, ответственного за пожарную безопасность в  поселении</a:t>
                      </a:r>
                      <a:endParaRPr lang="ru-RU" sz="1100">
                        <a:effectLst/>
                        <a:latin typeface="Calibri"/>
                        <a:ea typeface="Calibri"/>
                      </a:endParaRPr>
                    </a:p>
                  </a:txBody>
                  <a:tcPr marL="39370" marR="393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Да-1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Нет-0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9370" marR="3937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842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Устройство и обновление информационных стендов по пожарной безопасности</a:t>
                      </a:r>
                      <a:endParaRPr lang="ru-RU" sz="11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39370" marR="3937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Да-1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Нет-0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9370" marR="3937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66443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Публикация материалов по противопожарной тематики в средствах массовой информации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Да-1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Нет-0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9370" marR="3937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19840-CE82-4DF5-BDD0-56133F71AE8B}" type="slidenum">
              <a:rPr lang="ru-RU" smtClean="0"/>
              <a:t>18</a:t>
            </a:fld>
            <a:endParaRPr lang="ru-RU"/>
          </a:p>
        </p:txBody>
      </p:sp>
      <p:sp>
        <p:nvSpPr>
          <p:cNvPr id="3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https://guizzoarquitetura.com.br/wp-content/uploads/2022/03/Cidades-Sustenta%CC%81veis-capa-2048x1146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https://guizzoarquitetura.com.br/wp-content/uploads/2022/03/Cidades-Sustenta%CC%81veis-capa-2048x1146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2" descr="https://guizzoarquitetura.com.br/wp-content/uploads/2022/03/Cidades-Sustenta%CC%81veis-capa-2048x1146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95537" y="50994"/>
            <a:ext cx="8424936" cy="80813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МП 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вопросам обеспечения пожарной безопасности на территории муниципального образования сельского поселения </a:t>
            </a:r>
            <a:r>
              <a:rPr lang="ru-RU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Бузулукского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Оренбургской области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00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02199340"/>
              </p:ext>
            </p:extLst>
          </p:nvPr>
        </p:nvGraphicFramePr>
        <p:xfrm>
          <a:off x="539552" y="160338"/>
          <a:ext cx="4978896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Объект 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70599747"/>
              </p:ext>
            </p:extLst>
          </p:nvPr>
        </p:nvGraphicFramePr>
        <p:xfrm>
          <a:off x="467544" y="1484785"/>
          <a:ext cx="3960440" cy="15121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45373347"/>
              </p:ext>
            </p:extLst>
          </p:nvPr>
        </p:nvGraphicFramePr>
        <p:xfrm>
          <a:off x="539552" y="3035111"/>
          <a:ext cx="3888432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6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Picture backgroun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9" descr="https://sun9-53.userapi.com/impg/ltBv8f98SVVh0VYIbB6Rgr3Mk1yQfWoEilA3MQ/2lDAyuNRbHw.jpg?size=1280x960&amp;quality=95&amp;sign=45431554c4481a1c2c3b0df584d3e756&amp;type=album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8" name="Picture 10" descr="C:\Users\Назарова О Е.BZR\Downloads\2024-05-28_10-17-16.pn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280504"/>
            <a:ext cx="4067240" cy="25774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Назарова О Е.BZR\Downloads\2024-05-28_10-07-48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7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268" y="39936"/>
            <a:ext cx="4085732" cy="24201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" descr="C:\Users\Назарова О Е.BZR\Desktop\2024-05-28_09-48-56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304772"/>
            <a:ext cx="3203848" cy="23341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Назарова О Е.BZR\Downloads\2024-05-28_10-28-45.pn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436937"/>
            <a:ext cx="4054342" cy="307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82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256"/>
            <a:ext cx="9090643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490963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Глоссарий</a:t>
            </a:r>
            <a:endParaRPr lang="ru-RU" sz="2800" b="1" dirty="0">
              <a:solidFill>
                <a:schemeClr val="tx2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1124744"/>
            <a:ext cx="7704856" cy="92075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/>
          <a:ex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31" y="2080872"/>
            <a:ext cx="5218113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068960"/>
            <a:ext cx="5956624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013176"/>
            <a:ext cx="4547816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5858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961132694"/>
              </p:ext>
            </p:extLst>
          </p:nvPr>
        </p:nvGraphicFramePr>
        <p:xfrm>
          <a:off x="457200" y="274638"/>
          <a:ext cx="3970784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766" y="1700808"/>
            <a:ext cx="4563024" cy="26180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68316" y="3717032"/>
            <a:ext cx="5168186" cy="2910086"/>
          </a:xfrm>
          <a:prstGeom prst="rect">
            <a:avLst/>
          </a:prstGeom>
        </p:spPr>
      </p:pic>
      <p:sp>
        <p:nvSpPr>
          <p:cNvPr id="2" name="AutoShape 2" descr="https://bogatyr.club/uploads/posts/2023-03/thumbs/1678371162_bogatyr-club-p-razvorot-tetradi-foni-vkontakte-86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bogatyr.club/uploads/posts/2023-03/thumbs/1678371162_bogatyr-club-p-razvorot-tetradi-foni-vkontakte-86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 descr="C:\Users\Назарова О Е.BZR\Downloads\2024-05-28_09-53-03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85737"/>
            <a:ext cx="3801600" cy="28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67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" r="2472" b="4717"/>
          <a:stretch/>
        </p:blipFill>
        <p:spPr bwMode="auto">
          <a:xfrm>
            <a:off x="1751" y="7936"/>
            <a:ext cx="9142249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917210785"/>
              </p:ext>
            </p:extLst>
          </p:nvPr>
        </p:nvGraphicFramePr>
        <p:xfrm>
          <a:off x="4867401" y="188602"/>
          <a:ext cx="3826768" cy="940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Объект 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06931401"/>
              </p:ext>
            </p:extLst>
          </p:nvPr>
        </p:nvGraphicFramePr>
        <p:xfrm>
          <a:off x="2411760" y="1484785"/>
          <a:ext cx="2016224" cy="151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620813120"/>
              </p:ext>
            </p:extLst>
          </p:nvPr>
        </p:nvGraphicFramePr>
        <p:xfrm>
          <a:off x="539552" y="3212976"/>
          <a:ext cx="3888432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6" name="AutoShape 2" descr="https://catherineasquithgallery.com/uploads/posts/2021-02/1612871966_158-p-foni-dlya-proekta-krasnaya-kniga-18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4" name="Picture 4" descr="C:\Users\Назарова О Е.BZR\Downloads\2024-05-28_10-43-11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054" y="1257818"/>
            <a:ext cx="3493836" cy="2092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5" name="Picture 5" descr="C:\Users\Назарова О Е.BZR\Downloads\2024-05-28_10-44-35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1" y="3501008"/>
            <a:ext cx="4287314" cy="2866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6" name="Picture 6" descr="C:\Users\Назарова О Е.BZR\Downloads\2024-05-28_10-49-46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6" y="311734"/>
            <a:ext cx="4585863" cy="30369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5127" name="Picture 7" descr="C:\Users\Назарова О Е.BZR\Downloads\2024-05-28_10-52-03.png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254"/>
          <a:stretch/>
        </p:blipFill>
        <p:spPr bwMode="auto">
          <a:xfrm>
            <a:off x="4504325" y="3862500"/>
            <a:ext cx="4552921" cy="25050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grpSp>
        <p:nvGrpSpPr>
          <p:cNvPr id="20" name="Группа 19"/>
          <p:cNvGrpSpPr/>
          <p:nvPr/>
        </p:nvGrpSpPr>
        <p:grpSpPr>
          <a:xfrm>
            <a:off x="6854241" y="3432967"/>
            <a:ext cx="2075691" cy="257400"/>
            <a:chOff x="0" y="0"/>
            <a:chExt cx="2075691" cy="257400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0" y="0"/>
              <a:ext cx="2075691" cy="257400"/>
            </a:xfrm>
            <a:prstGeom prst="roundRect">
              <a:avLst/>
            </a:pr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Скругленный прямоугольник 4"/>
            <p:cNvSpPr/>
            <p:nvPr/>
          </p:nvSpPr>
          <p:spPr>
            <a:xfrm>
              <a:off x="12565" y="12565"/>
              <a:ext cx="2063126" cy="23227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l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>
                  <a:latin typeface="Times New Roman" pitchFamily="18" charset="0"/>
                  <a:cs typeface="Times New Roman" pitchFamily="18" charset="0"/>
                </a:rPr>
                <a:t>Количество воспитанников   196</a:t>
              </a:r>
              <a:endParaRPr lang="ru-RU" sz="11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4654424" y="3395260"/>
            <a:ext cx="1980220" cy="257400"/>
            <a:chOff x="0" y="0"/>
            <a:chExt cx="3947875" cy="257400"/>
          </a:xfrm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0" y="0"/>
              <a:ext cx="1980220" cy="257400"/>
            </a:xfrm>
            <a:prstGeom prst="roundRect">
              <a:avLst/>
            </a:pr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Скругленный прямоугольник 4"/>
            <p:cNvSpPr/>
            <p:nvPr/>
          </p:nvSpPr>
          <p:spPr>
            <a:xfrm>
              <a:off x="12565" y="12565"/>
              <a:ext cx="3935310" cy="23227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l" defTabSz="4889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kern="1200" dirty="0" smtClean="0">
                  <a:latin typeface="Times New Roman" pitchFamily="18" charset="0"/>
                  <a:cs typeface="Times New Roman" pitchFamily="18" charset="0"/>
                </a:rPr>
                <a:t>Количество работников   48</a:t>
              </a:r>
              <a:endParaRPr lang="ru-RU" sz="11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528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937"/>
            <a:ext cx="914400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294792174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Объект 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68205802"/>
              </p:ext>
            </p:extLst>
          </p:nvPr>
        </p:nvGraphicFramePr>
        <p:xfrm>
          <a:off x="467544" y="1484785"/>
          <a:ext cx="2880320" cy="151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30781707"/>
              </p:ext>
            </p:extLst>
          </p:nvPr>
        </p:nvGraphicFramePr>
        <p:xfrm>
          <a:off x="5652120" y="1627683"/>
          <a:ext cx="3065984" cy="1369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903932241"/>
              </p:ext>
            </p:extLst>
          </p:nvPr>
        </p:nvGraphicFramePr>
        <p:xfrm>
          <a:off x="539552" y="3212976"/>
          <a:ext cx="3888432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637" y="3068960"/>
            <a:ext cx="5040560" cy="3357091"/>
          </a:xfrm>
          <a:prstGeom prst="rect">
            <a:avLst/>
          </a:prstGeom>
        </p:spPr>
      </p:pic>
      <p:sp>
        <p:nvSpPr>
          <p:cNvPr id="4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18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kartinkis.cdnbro.com/posts/649650-fon-dlia-prezentatsii-patriotizm-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143054"/>
            <a:ext cx="8280920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Памятники и военные захоронения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" y="1268760"/>
            <a:ext cx="3168351" cy="23762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157" y="1298536"/>
            <a:ext cx="3155843" cy="23668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27" y="4293096"/>
            <a:ext cx="3080824" cy="24511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315435"/>
            <a:ext cx="3095835" cy="242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116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9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s://ria56.ru/wp-content/uploads/2020/10/photo_2020-10-27_11-37-09-e16037775664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4831715" cy="32479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2" name="TextBox 11"/>
          <p:cNvSpPr txBox="1"/>
          <p:nvPr/>
        </p:nvSpPr>
        <p:spPr>
          <a:xfrm>
            <a:off x="5508104" y="1916832"/>
            <a:ext cx="3400789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«Миллион деревьев»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Назарова О Е.BZR\Desktop\IMG_33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14"/>
          <a:stretch/>
        </p:blipFill>
        <p:spPr bwMode="auto">
          <a:xfrm>
            <a:off x="4803354" y="3573016"/>
            <a:ext cx="4083397" cy="25690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9" name="TextBox 8"/>
          <p:cNvSpPr txBox="1"/>
          <p:nvPr/>
        </p:nvSpPr>
        <p:spPr>
          <a:xfrm>
            <a:off x="755575" y="5160192"/>
            <a:ext cx="3400789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акции в 2023 году было высажено более 50 деревьев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81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325086"/>
            <a:ext cx="8280920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prstTxWarp prst="textInflateTo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Государственной программе "</a:t>
            </a:r>
            <a:r>
              <a:rPr lang="ru-RU" sz="2400" b="1" spc="50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качественными услугами жилищно-коммунального хозяйства населения Оренбургской области"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9459" y="1628800"/>
            <a:ext cx="77921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latin typeface="Bad Script" panose="02000000000000000000" pitchFamily="2" charset="0"/>
              </a:rPr>
              <a:t>Капитальный ремонт систем теплоснабжения для зданий детского сада "Теремок" и МОБУ Красногвардейской СОШ им. Марченко </a:t>
            </a:r>
            <a:r>
              <a:rPr lang="ru-RU" sz="2000" b="1" dirty="0" smtClean="0">
                <a:latin typeface="Bad Script" panose="02000000000000000000" pitchFamily="2" charset="0"/>
              </a:rPr>
              <a:t>А.А.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latin typeface="Bad Script" panose="02000000000000000000" pitchFamily="2" charset="0"/>
                <a:cs typeface="Times New Roman" panose="02020603050405020304" pitchFamily="18" charset="0"/>
              </a:rPr>
              <a:t>Общий объем израсходованных средств 4 ,7 млн</a:t>
            </a:r>
            <a:r>
              <a:rPr lang="ru-RU" sz="2000" b="1" dirty="0" smtClean="0">
                <a:latin typeface="Bad Script" panose="02000000000000000000" pitchFamily="2" charset="0"/>
                <a:cs typeface="Times New Roman" panose="02020603050405020304" pitchFamily="18" charset="0"/>
              </a:rPr>
              <a:t>. рублей</a:t>
            </a:r>
            <a:endParaRPr lang="ru-RU" sz="2000" b="1" dirty="0">
              <a:latin typeface="Bad Script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02302"/>
            <a:ext cx="4354869" cy="32661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280" y="3320012"/>
            <a:ext cx="4331256" cy="324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186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496" y="43204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38" y="1484784"/>
            <a:ext cx="3803915" cy="28529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861048"/>
            <a:ext cx="3810988" cy="28582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44938" y="1628800"/>
            <a:ext cx="41404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latin typeface="Bad Script" panose="02000000000000000000" pitchFamily="2" charset="0"/>
              </a:rPr>
              <a:t>Строительство сетей водоснабжения </a:t>
            </a:r>
            <a:endParaRPr lang="ru-RU" b="1" dirty="0" smtClean="0">
              <a:latin typeface="Bad Script" panose="020000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ru-RU" b="1" dirty="0" smtClean="0">
                <a:latin typeface="Bad Script" panose="02000000000000000000" pitchFamily="2" charset="0"/>
              </a:rPr>
              <a:t>по </a:t>
            </a:r>
            <a:r>
              <a:rPr lang="ru-RU" b="1" dirty="0">
                <a:latin typeface="Bad Script" panose="02000000000000000000" pitchFamily="2" charset="0"/>
              </a:rPr>
              <a:t>улице </a:t>
            </a:r>
            <a:r>
              <a:rPr lang="ru-RU" b="1" dirty="0" smtClean="0">
                <a:latin typeface="Bad Script" panose="02000000000000000000" pitchFamily="2" charset="0"/>
              </a:rPr>
              <a:t>Южной </a:t>
            </a:r>
          </a:p>
          <a:p>
            <a:pPr algn="ctr">
              <a:lnSpc>
                <a:spcPct val="150000"/>
              </a:lnSpc>
            </a:pPr>
            <a:r>
              <a:rPr lang="ru-RU" b="1" dirty="0">
                <a:latin typeface="Bad Script" panose="02000000000000000000" pitchFamily="2" charset="0"/>
                <a:cs typeface="Times New Roman" panose="02020603050405020304" pitchFamily="18" charset="0"/>
              </a:rPr>
              <a:t>Общий объем израсходованных средств </a:t>
            </a:r>
            <a:endParaRPr lang="ru-RU" b="1" dirty="0" smtClean="0">
              <a:latin typeface="Bad Script" panose="02000000000000000000" pitchFamily="2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b="1" dirty="0" smtClean="0">
                <a:latin typeface="Bad Script" panose="02000000000000000000" pitchFamily="2" charset="0"/>
                <a:cs typeface="Times New Roman" panose="02020603050405020304" pitchFamily="18" charset="0"/>
              </a:rPr>
              <a:t> 2,6 </a:t>
            </a:r>
            <a:r>
              <a:rPr lang="ru-RU" b="1" dirty="0">
                <a:latin typeface="Bad Script" panose="02000000000000000000" pitchFamily="2" charset="0"/>
                <a:cs typeface="Times New Roman" panose="02020603050405020304" pitchFamily="18" charset="0"/>
              </a:rPr>
              <a:t>млн</a:t>
            </a:r>
            <a:r>
              <a:rPr lang="ru-RU" b="1" dirty="0" smtClean="0">
                <a:latin typeface="Bad Script" panose="02000000000000000000" pitchFamily="2" charset="0"/>
                <a:cs typeface="Times New Roman" panose="02020603050405020304" pitchFamily="18" charset="0"/>
              </a:rPr>
              <a:t>. рублей</a:t>
            </a:r>
            <a:endParaRPr lang="ru-RU" b="1" dirty="0">
              <a:latin typeface="Bad Scrip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4960" y="4346848"/>
            <a:ext cx="408373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latin typeface="Bad Script" panose="02000000000000000000" pitchFamily="2" charset="0"/>
              </a:rPr>
              <a:t>Строительство ВЛИ-0,4 </a:t>
            </a:r>
            <a:r>
              <a:rPr lang="ru-RU" sz="2000" b="1" dirty="0" err="1">
                <a:latin typeface="Bad Script" panose="02000000000000000000" pitchFamily="2" charset="0"/>
              </a:rPr>
              <a:t>кВ</a:t>
            </a:r>
            <a:r>
              <a:rPr lang="ru-RU" sz="2000" b="1" dirty="0">
                <a:latin typeface="Bad Script" panose="02000000000000000000" pitchFamily="2" charset="0"/>
              </a:rPr>
              <a:t> для электроснабжения жилой застройки по </a:t>
            </a:r>
            <a:r>
              <a:rPr lang="ru-RU" sz="2000" b="1" dirty="0" smtClean="0">
                <a:latin typeface="Bad Script" panose="02000000000000000000" pitchFamily="2" charset="0"/>
              </a:rPr>
              <a:t>ул</a:t>
            </a:r>
            <a:r>
              <a:rPr lang="ru-RU" sz="2000" b="1" dirty="0">
                <a:latin typeface="Bad Script" panose="02000000000000000000" pitchFamily="2" charset="0"/>
              </a:rPr>
              <a:t>. </a:t>
            </a:r>
            <a:r>
              <a:rPr lang="ru-RU" sz="2000" b="1" dirty="0" smtClean="0">
                <a:latin typeface="Bad Script" panose="02000000000000000000" pitchFamily="2" charset="0"/>
              </a:rPr>
              <a:t>Южная</a:t>
            </a:r>
          </a:p>
          <a:p>
            <a:pPr algn="ctr">
              <a:lnSpc>
                <a:spcPct val="150000"/>
              </a:lnSpc>
            </a:pPr>
            <a:r>
              <a:rPr lang="ru-RU" sz="2000" b="1" dirty="0">
                <a:latin typeface="Bad Script" panose="02000000000000000000" pitchFamily="2" charset="0"/>
                <a:cs typeface="Times New Roman" panose="02020603050405020304" pitchFamily="18" charset="0"/>
              </a:rPr>
              <a:t>Общий объем израсходованных средств </a:t>
            </a: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latin typeface="Bad Script" panose="02000000000000000000" pitchFamily="2" charset="0"/>
                <a:cs typeface="Times New Roman" panose="02020603050405020304" pitchFamily="18" charset="0"/>
              </a:rPr>
              <a:t>1,3 млн</a:t>
            </a:r>
            <a:r>
              <a:rPr lang="ru-RU" sz="2000" b="1" dirty="0" smtClean="0">
                <a:latin typeface="Bad Script" panose="02000000000000000000" pitchFamily="2" charset="0"/>
                <a:cs typeface="Times New Roman" panose="02020603050405020304" pitchFamily="18" charset="0"/>
              </a:rPr>
              <a:t>. рублей</a:t>
            </a:r>
            <a:r>
              <a:rPr lang="ru-RU" sz="2000" b="1" dirty="0" smtClean="0">
                <a:latin typeface="Bad Script" panose="02000000000000000000" pitchFamily="2" charset="0"/>
                <a:cs typeface="Times New Roman" panose="02020603050405020304" pitchFamily="18" charset="0"/>
              </a:rPr>
              <a:t>.</a:t>
            </a:r>
            <a:endParaRPr lang="ru-RU" sz="2000" b="1" dirty="0">
              <a:latin typeface="Bad Scrip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544" y="188640"/>
            <a:ext cx="8280920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prstTxWarp prst="textInflateTo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Государственной программе </a:t>
            </a:r>
            <a:r>
              <a:rPr lang="ru-RU" sz="2400" b="1" spc="50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"Комплексное развитие сельских территорий Оренбургской области"</a:t>
            </a:r>
          </a:p>
        </p:txBody>
      </p:sp>
    </p:spTree>
    <p:extLst>
      <p:ext uri="{BB962C8B-B14F-4D97-AF65-F5344CB8AC3E}">
        <p14:creationId xmlns:p14="http://schemas.microsoft.com/office/powerpoint/2010/main" val="17662289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707904" y="1916832"/>
            <a:ext cx="2304256" cy="193899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n>
                  <a:prstDash val="solid"/>
                </a:ln>
                <a:solidFill>
                  <a:schemeClr val="tx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Bad Script" panose="02000000000000000000" pitchFamily="2" charset="0"/>
              </a:rPr>
              <a:t>Капитальный ремонт автомобильных дорог по ул. </a:t>
            </a:r>
            <a:r>
              <a:rPr lang="ru-RU" sz="2400" b="1" dirty="0" smtClean="0">
                <a:ln>
                  <a:prstDash val="solid"/>
                </a:ln>
                <a:solidFill>
                  <a:schemeClr val="tx1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Bad Script" panose="02000000000000000000" pitchFamily="2" charset="0"/>
              </a:rPr>
              <a:t>Комсомольская</a:t>
            </a:r>
            <a:endParaRPr lang="ru-RU" sz="2400" b="1" dirty="0">
              <a:ln>
                <a:prstDash val="solid"/>
              </a:ln>
              <a:solidFill>
                <a:schemeClr val="tx1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Bad Script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700808"/>
            <a:ext cx="3648406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844372"/>
            <a:ext cx="3265567" cy="2449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Назарова О Е.BZR\Desktop\IMG_30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25409"/>
            <a:ext cx="3803915" cy="2852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7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9" descr="https://catherineasquithgallery.com/uploads/posts/2021-02/1614364490_5-p-skachat-svetlii-fon-dlya-prezentatsii-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1" descr="https://catherineasquithgallery.com/uploads/posts/2021-02/1614364490_5-p-skachat-svetlii-fon-dlya-prezentatsii-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55575" y="4394741"/>
            <a:ext cx="240980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ad Script" panose="02000000000000000000" pitchFamily="2" charset="0"/>
              </a:rPr>
              <a:t>Общий объем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ad Script" panose="02000000000000000000" pitchFamily="2" charset="0"/>
              </a:rPr>
              <a:t>израсходо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ad Script" panose="02000000000000000000" pitchFamily="2" charset="0"/>
              </a:rPr>
              <a:t>-</a:t>
            </a:r>
          </a:p>
          <a:p>
            <a:pPr algn="ctr">
              <a:lnSpc>
                <a:spcPct val="150000"/>
              </a:lnSpc>
            </a:pP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ad Script" panose="02000000000000000000" pitchFamily="2" charset="0"/>
              </a:rPr>
              <a:t>ванных средств 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ad Script" panose="02000000000000000000" pitchFamily="2" charset="0"/>
              </a:rPr>
              <a:t>2,7 млн. 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ad Script" panose="02000000000000000000" pitchFamily="2" charset="0"/>
              </a:rPr>
              <a:t>рублей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7544" y="188640"/>
            <a:ext cx="8280920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prstTxWarp prst="textInflateTo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Государственной программе </a:t>
            </a:r>
            <a:r>
              <a:rPr lang="ru-RU" sz="2400" b="1" spc="50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"Развитие транспортной системы Оренбургской области"</a:t>
            </a:r>
          </a:p>
        </p:txBody>
      </p:sp>
    </p:spTree>
    <p:extLst>
      <p:ext uri="{BB962C8B-B14F-4D97-AF65-F5344CB8AC3E}">
        <p14:creationId xmlns:p14="http://schemas.microsoft.com/office/powerpoint/2010/main" val="96385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23" y="7962"/>
            <a:ext cx="9150021" cy="6870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Объект 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97639047"/>
              </p:ext>
            </p:extLst>
          </p:nvPr>
        </p:nvGraphicFramePr>
        <p:xfrm>
          <a:off x="5076056" y="5517232"/>
          <a:ext cx="3960440" cy="115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565157098"/>
              </p:ext>
            </p:extLst>
          </p:nvPr>
        </p:nvGraphicFramePr>
        <p:xfrm>
          <a:off x="539552" y="3212976"/>
          <a:ext cx="3888432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13" name="Группа 12"/>
          <p:cNvGrpSpPr/>
          <p:nvPr/>
        </p:nvGrpSpPr>
        <p:grpSpPr>
          <a:xfrm>
            <a:off x="-6022" y="116633"/>
            <a:ext cx="3559568" cy="691648"/>
            <a:chOff x="0" y="2"/>
            <a:chExt cx="2725961" cy="691648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0" y="2"/>
              <a:ext cx="2725961" cy="69164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33763" y="33765"/>
              <a:ext cx="2658435" cy="6241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400" b="1" kern="1200" dirty="0" smtClean="0">
                  <a:latin typeface="Times New Roman" pitchFamily="18" charset="0"/>
                  <a:cs typeface="Times New Roman" pitchFamily="18" charset="0"/>
                </a:rPr>
                <a:t>МБУК «КДЦ «СФЕРА»</a:t>
              </a:r>
              <a:endParaRPr lang="ru-RU" sz="24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27" name="Picture 3" descr="\\server0\райфо\Кистанова Т Н\ИНФОРМАЦИИ\Информация 2024 г\Минфин\Конкурс - лучшее МО 2023\Сельское поселение\Документы для работы 2024\сфера\IMG-20240522-WA0011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20775" r="4902" b="20999"/>
          <a:stretch/>
        </p:blipFill>
        <p:spPr bwMode="auto">
          <a:xfrm>
            <a:off x="6097222" y="116633"/>
            <a:ext cx="2781662" cy="2376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" name="Блок-схема: перфолента 9"/>
          <p:cNvSpPr/>
          <p:nvPr/>
        </p:nvSpPr>
        <p:spPr>
          <a:xfrm>
            <a:off x="4067944" y="116633"/>
            <a:ext cx="2029278" cy="2160239"/>
          </a:xfrm>
          <a:prstGeom prst="flowChartPunchedTap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II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Международный конкурс чемпионат многожанрового искусства «Время творить» 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1029" name="Picture 5" descr="\\server0\райфо\Кистанова Т Н\ИНФОРМАЦИИ\Информация 2024 г\Минфин\Конкурс - лучшее МО 2023\Сельское поселение\Документы для работы 2024\сфера\IMG-20240522-WA0018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4" r="6079" b="14524"/>
          <a:stretch/>
        </p:blipFill>
        <p:spPr bwMode="auto">
          <a:xfrm flipH="1">
            <a:off x="3854641" y="2543272"/>
            <a:ext cx="3286466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0" name="Блок-схема: перфолента 19"/>
          <p:cNvSpPr/>
          <p:nvPr/>
        </p:nvSpPr>
        <p:spPr>
          <a:xfrm>
            <a:off x="7141106" y="2546817"/>
            <a:ext cx="1737777" cy="1874830"/>
          </a:xfrm>
          <a:prstGeom prst="flowChartPunchedTap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Выставка </a:t>
            </a:r>
            <a:r>
              <a:rPr lang="ru-RU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К.А.Долгашева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«С любовью к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России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»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1031" name="Picture 7" descr="\\server0\райфо\Кистанова Т Н\ИНФОРМАЦИИ\Информация 2024 г\Минфин\Конкурс - лучшее МО 2023\Сельское поселение\Документы для работы 2024\сфера\IMG-20240522-WA0025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88"/>
          <a:stretch/>
        </p:blipFill>
        <p:spPr bwMode="auto">
          <a:xfrm flipH="1">
            <a:off x="159970" y="3133980"/>
            <a:ext cx="3264377" cy="1907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2" name="Picture 8" descr="\\server0\райфо\Кистанова Т Н\ИНФОРМАЦИИ\Информация 2024 г\Минфин\Конкурс - лучшее МО 2023\Сельское поселение\Документы для работы 2024\сфера\IMG-20240522-WA0006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8455" r="5301" b="24112"/>
          <a:stretch/>
        </p:blipFill>
        <p:spPr bwMode="auto">
          <a:xfrm>
            <a:off x="1853500" y="5085184"/>
            <a:ext cx="2893051" cy="16911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3" name="Picture 9" descr="\\server0\райфо\Кистанова Т Н\ИНФОРМАЦИИ\Информация 2024 г\Минфин\Конкурс - лучшее МО 2023\Сельское поселение\Документы для работы 2024\сфера\IMG-20240522-WA0017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3" t="19365"/>
          <a:stretch/>
        </p:blipFill>
        <p:spPr bwMode="auto">
          <a:xfrm flipH="1">
            <a:off x="159970" y="944219"/>
            <a:ext cx="2611830" cy="20366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7252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" y="-12820"/>
            <a:ext cx="9150021" cy="6870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629807632"/>
              </p:ext>
            </p:extLst>
          </p:nvPr>
        </p:nvGraphicFramePr>
        <p:xfrm>
          <a:off x="755576" y="274638"/>
          <a:ext cx="7931224" cy="692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15772783"/>
              </p:ext>
            </p:extLst>
          </p:nvPr>
        </p:nvGraphicFramePr>
        <p:xfrm>
          <a:off x="4788024" y="1627683"/>
          <a:ext cx="3930080" cy="1369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000295307"/>
              </p:ext>
            </p:extLst>
          </p:nvPr>
        </p:nvGraphicFramePr>
        <p:xfrm>
          <a:off x="539552" y="3212976"/>
          <a:ext cx="3888432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6146" name="Picture 2" descr="C:\Users\Назарова О Е.BZR\Downloads\2024-05-28_10-40-59.pn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24744"/>
            <a:ext cx="4924425" cy="5284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10" name="Группа 9"/>
          <p:cNvGrpSpPr/>
          <p:nvPr/>
        </p:nvGrpSpPr>
        <p:grpSpPr>
          <a:xfrm>
            <a:off x="539553" y="218897"/>
            <a:ext cx="2797968" cy="691648"/>
            <a:chOff x="-72007" y="2"/>
            <a:chExt cx="2797968" cy="691648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0" y="2"/>
              <a:ext cx="2725961" cy="69164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-72007" y="33765"/>
              <a:ext cx="2764206" cy="6241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400" b="1" kern="1200" dirty="0" smtClean="0">
                  <a:latin typeface="Times New Roman" pitchFamily="18" charset="0"/>
                  <a:cs typeface="Times New Roman" pitchFamily="18" charset="0"/>
                </a:rPr>
                <a:t>МБУК «КДЦ «СФЕРА»</a:t>
              </a:r>
              <a:endParaRPr lang="ru-RU" sz="24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50" name="Picture 2" descr="\\server0\райфо\Кистанова Т Н\ИНФОРМАЦИИ\Информация 2024 г\Минфин\Конкурс - лучшее МО 2023\Сельское поселение\Документы для работы 2024\сфера\IMG-20240522-WA0021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937" y="188641"/>
            <a:ext cx="3674705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5" name="Блок-схема: перфолента 14"/>
          <p:cNvSpPr/>
          <p:nvPr/>
        </p:nvSpPr>
        <p:spPr>
          <a:xfrm>
            <a:off x="3923928" y="60666"/>
            <a:ext cx="1224136" cy="1008111"/>
          </a:xfrm>
          <a:prstGeom prst="flowChartPunchedTap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Кубок Москвы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6" name="Блок-схема: перфолента 15"/>
          <p:cNvSpPr/>
          <p:nvPr/>
        </p:nvSpPr>
        <p:spPr>
          <a:xfrm>
            <a:off x="5086406" y="2941941"/>
            <a:ext cx="1440160" cy="713669"/>
          </a:xfrm>
          <a:prstGeom prst="flowChartPunchedTap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Библиотека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17" name="Picture 6" descr="\\server0\райфо\Кистанова Т Н\ИНФОРМАЦИИ\Информация 2024 г\Минфин\Конкурс - лучшее МО 2023\Сельское поселение\Документы для работы 2024\сфера\IMG-20240522-WA0009.jp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" t="15383" r="-2630" b="30370"/>
          <a:stretch/>
        </p:blipFill>
        <p:spPr bwMode="auto">
          <a:xfrm>
            <a:off x="6660232" y="2780928"/>
            <a:ext cx="2276888" cy="21909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\\server0\райфо\Кистанова Т Н\ИНФОРМАЦИИ\Информация 2024 г\Минфин\Конкурс - лучшее МО 2023\Сельское поселение\Документы для работы 2024\сфера\IMG-20240522-WA0010.jpg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16" b="28940"/>
          <a:stretch/>
        </p:blipFill>
        <p:spPr bwMode="auto">
          <a:xfrm flipH="1">
            <a:off x="5220072" y="4698105"/>
            <a:ext cx="1987905" cy="16835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9" name="Блок-схема: перфолента 18"/>
          <p:cNvSpPr/>
          <p:nvPr/>
        </p:nvSpPr>
        <p:spPr>
          <a:xfrm>
            <a:off x="7207977" y="4815933"/>
            <a:ext cx="1828519" cy="845315"/>
          </a:xfrm>
          <a:prstGeom prst="flowChartPunchedTap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Проводы зимы.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Масленица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15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256"/>
            <a:ext cx="9090643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490963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Глоссарий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7698" y="1124745"/>
            <a:ext cx="7534701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Бюджетная система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Российской Федерации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основанная на экономических отношениях и государственном устройстве Российской Федерации, регулируемая законодательством Российской Федерации совокупность федерального бюджета, бюджетов субъектов Российской Федерации, местных бюджетов и бюджетов государственных внебюджетных фондов.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Бюджетный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процесс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регламентируемая законодательством Российской Федерации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документ стратегического планирования, содержащий комплекс взаимоувязанных по задачам, срокам осуществления, соисполнителям, исполнителям и ресурсам основных мероприятий и (или) ведомственных целевых программ, сгруппированных по подпрограммам, обеспечивающих наиболее эффективное достижение целей и решение задач социально-экономического развития. 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7762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88640"/>
            <a:ext cx="8784976" cy="6408712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839274949"/>
              </p:ext>
            </p:extLst>
          </p:nvPr>
        </p:nvGraphicFramePr>
        <p:xfrm>
          <a:off x="652296" y="314096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560219"/>
            <a:ext cx="1656184" cy="20531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714" y="363312"/>
            <a:ext cx="1977286" cy="24716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63312"/>
            <a:ext cx="1933632" cy="24469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87" y="565124"/>
            <a:ext cx="1703587" cy="218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7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256"/>
            <a:ext cx="9090643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490963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Глоссарий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047921"/>
            <a:ext cx="79208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Неналоговые доходы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доходы от использования имущества, находящегося в государственной или муниципальной собственности, 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казенных; доходы от продажи имущества (кроме акций и иных форм участия в капитале, государственных запасов драгоценных металлов и драгоценных камней), находящегося в государственной или муниципальной собственности, за исключением движимого имущества бюджетных и автономных учреждений, а также имущества государственных и муниципальных унитарных предприятий, в том числе казенных; доходы от платных услуг, оказываемых казенными учреждениями; средства, полученные в результате применения мер гражданско-правовой, административной и уголовной ответственности, в том числе штрафы, конфискации, компенсации, а также средства, полученные в возмещение вреда, причиненного Российской Федерации, субъектам Российской Федерации, муниципальным образованиям, и иные суммы принудительного изъятия; средства самообложения граждан; иные неналоговые доходы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Налоговые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доходы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доходы от предусмотренных законодательством Российской Федерации о налогах и сборах федеральных налогов и сборов, в том числе от налогов, предусмотренных специальными налоговыми режимами, региональных и местных налогов, а также пеней и штрафов по ним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446470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256"/>
            <a:ext cx="9090643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490963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Глоссарий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6969" y="1124744"/>
            <a:ext cx="813690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Субвенция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бюджетные средства, предоставляемые бюджету другого уровня бюджетной системы Российской Федерации или юридическому лицу на безвозмездной и безвозвратной основах на осуществление определенных целевых расходов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Субсидия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бюджетные средства, предоставляемые бюджету другого уровня бюджетной системы Российской Федерации, физическому или юридическому лицу на условиях долевого финансирования целевых расходов.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Государственный или муниципальный долг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обязательства, возникающие из государственных или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 Российской Федерации, принятые на себя Российской Федерацией, субъектом Российской Федерации или муниципальным образованием. </a:t>
            </a: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561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596159560"/>
              </p:ext>
            </p:extLst>
          </p:nvPr>
        </p:nvGraphicFramePr>
        <p:xfrm>
          <a:off x="3779912" y="2132856"/>
          <a:ext cx="4432299" cy="3451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50118992"/>
              </p:ext>
            </p:extLst>
          </p:nvPr>
        </p:nvGraphicFramePr>
        <p:xfrm>
          <a:off x="467544" y="12820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148335"/>
            <a:ext cx="2343381" cy="173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www.beboss.ru/new/files/b4/62/start-21-vh-0bj.1180x60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2" r="15068"/>
          <a:stretch/>
        </p:blipFill>
        <p:spPr bwMode="auto">
          <a:xfrm>
            <a:off x="7091293" y="1052736"/>
            <a:ext cx="2028573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1437624"/>
              </p:ext>
            </p:extLst>
          </p:nvPr>
        </p:nvGraphicFramePr>
        <p:xfrm>
          <a:off x="179512" y="1412776"/>
          <a:ext cx="3528392" cy="4781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119240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s://catherineasquithgallery.com/uploads/posts/2021-02/1613675738_47-p-fon-dlya-prezentatsii-pedsovet-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catherineasquithgallery.com/uploads/posts/2021-02/1613675738_47-p-fon-dlya-prezentatsii-pedsovet-5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catherineasquithgallery.com/uploads/posts/2021-02/1613675738_47-p-fon-dlya-prezentatsii-pedsovet-50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" t="1601" r="2189" b="12098"/>
          <a:stretch/>
        </p:blipFill>
        <p:spPr bwMode="auto">
          <a:xfrm>
            <a:off x="-30394" y="-4200"/>
            <a:ext cx="9280633" cy="685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402170906"/>
              </p:ext>
            </p:extLst>
          </p:nvPr>
        </p:nvGraphicFramePr>
        <p:xfrm>
          <a:off x="4208636" y="2132856"/>
          <a:ext cx="5040560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899172834"/>
              </p:ext>
            </p:extLst>
          </p:nvPr>
        </p:nvGraphicFramePr>
        <p:xfrm>
          <a:off x="155575" y="473181"/>
          <a:ext cx="3967609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979712" y="404664"/>
            <a:ext cx="5166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Структура </a:t>
            </a: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доходов бюджета за 2023 год 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accent6"/>
              </a:solidFill>
            </a:endParaRPr>
          </a:p>
        </p:txBody>
      </p:sp>
      <p:grpSp>
        <p:nvGrpSpPr>
          <p:cNvPr id="14" name="组合 3"/>
          <p:cNvGrpSpPr>
            <a:grpSpLocks/>
          </p:cNvGrpSpPr>
          <p:nvPr/>
        </p:nvGrpSpPr>
        <p:grpSpPr bwMode="auto">
          <a:xfrm>
            <a:off x="155575" y="4304583"/>
            <a:ext cx="1313786" cy="1555873"/>
            <a:chOff x="4711190" y="3161784"/>
            <a:chExt cx="2106379" cy="2118950"/>
          </a:xfrm>
        </p:grpSpPr>
        <p:sp>
          <p:nvSpPr>
            <p:cNvPr id="15" name="Oval 22"/>
            <p:cNvSpPr>
              <a:spLocks noChangeArrowheads="1"/>
            </p:cNvSpPr>
            <p:nvPr/>
          </p:nvSpPr>
          <p:spPr bwMode="gray">
            <a:xfrm>
              <a:off x="4711190" y="3161784"/>
              <a:ext cx="2106379" cy="1769796"/>
            </a:xfrm>
            <a:prstGeom prst="ellipse">
              <a:avLst/>
            </a:prstGeom>
            <a:gradFill rotWithShape="1">
              <a:gsLst>
                <a:gs pos="0">
                  <a:srgbClr val="E20000"/>
                </a:gs>
                <a:gs pos="100000">
                  <a:srgbClr val="800000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lIns="106959" tIns="53478" rIns="106959" bIns="53478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</a:endParaRPr>
            </a:p>
          </p:txBody>
        </p:sp>
        <p:pic>
          <p:nvPicPr>
            <p:cNvPr id="16" name="Picture 24" descr="Picture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gray">
            <a:xfrm>
              <a:off x="4927229" y="3175443"/>
              <a:ext cx="1676302" cy="624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7" name="Group 25"/>
            <p:cNvGrpSpPr>
              <a:grpSpLocks/>
            </p:cNvGrpSpPr>
            <p:nvPr/>
          </p:nvGrpSpPr>
          <p:grpSpPr bwMode="auto">
            <a:xfrm>
              <a:off x="4849213" y="4556382"/>
              <a:ext cx="1832330" cy="308961"/>
              <a:chOff x="2395" y="2655"/>
              <a:chExt cx="952" cy="188"/>
            </a:xfrm>
          </p:grpSpPr>
          <p:sp>
            <p:nvSpPr>
              <p:cNvPr id="20" name="AutoShape 26"/>
              <p:cNvSpPr>
                <a:spLocks noChangeArrowheads="1"/>
              </p:cNvSpPr>
              <p:nvPr/>
            </p:nvSpPr>
            <p:spPr bwMode="ltGray">
              <a:xfrm rot="3965706" flipH="1" flipV="1">
                <a:off x="2991" y="2437"/>
                <a:ext cx="138" cy="574"/>
              </a:xfrm>
              <a:prstGeom prst="moon">
                <a:avLst>
                  <a:gd name="adj" fmla="val 49773"/>
                </a:avLst>
              </a:prstGeom>
              <a:solidFill>
                <a:srgbClr val="F8F8F8">
                  <a:alpha val="3922"/>
                </a:srgb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</a:endParaRPr>
              </a:p>
            </p:txBody>
          </p:sp>
          <p:sp>
            <p:nvSpPr>
              <p:cNvPr id="21" name="AutoShape 27"/>
              <p:cNvSpPr>
                <a:spLocks noChangeArrowheads="1"/>
              </p:cNvSpPr>
              <p:nvPr/>
            </p:nvSpPr>
            <p:spPr bwMode="ltGray">
              <a:xfrm rot="4780856" flipH="1" flipV="1">
                <a:off x="2902" y="2472"/>
                <a:ext cx="137" cy="573"/>
              </a:xfrm>
              <a:prstGeom prst="moon">
                <a:avLst>
                  <a:gd name="adj" fmla="val 49773"/>
                </a:avLst>
              </a:prstGeom>
              <a:solidFill>
                <a:srgbClr val="F8F8F8">
                  <a:alpha val="3922"/>
                </a:srgb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</a:endParaRPr>
              </a:p>
            </p:txBody>
          </p:sp>
          <p:sp>
            <p:nvSpPr>
              <p:cNvPr id="22" name="AutoShape 28"/>
              <p:cNvSpPr>
                <a:spLocks noChangeArrowheads="1"/>
              </p:cNvSpPr>
              <p:nvPr/>
            </p:nvSpPr>
            <p:spPr bwMode="ltGray">
              <a:xfrm rot="5076502" flipH="1" flipV="1">
                <a:off x="2846" y="2481"/>
                <a:ext cx="138" cy="572"/>
              </a:xfrm>
              <a:prstGeom prst="moon">
                <a:avLst>
                  <a:gd name="adj" fmla="val 49773"/>
                </a:avLst>
              </a:prstGeom>
              <a:solidFill>
                <a:srgbClr val="F8F8F8">
                  <a:alpha val="3922"/>
                </a:srgb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</a:endParaRPr>
              </a:p>
            </p:txBody>
          </p:sp>
          <p:sp>
            <p:nvSpPr>
              <p:cNvPr id="23" name="AutoShape 29"/>
              <p:cNvSpPr>
                <a:spLocks noChangeArrowheads="1"/>
              </p:cNvSpPr>
              <p:nvPr/>
            </p:nvSpPr>
            <p:spPr bwMode="ltGray">
              <a:xfrm rot="5608887" flipH="1" flipV="1">
                <a:off x="2782" y="2487"/>
                <a:ext cx="138" cy="574"/>
              </a:xfrm>
              <a:prstGeom prst="moon">
                <a:avLst>
                  <a:gd name="adj" fmla="val 49773"/>
                </a:avLst>
              </a:prstGeom>
              <a:solidFill>
                <a:srgbClr val="F8F8F8">
                  <a:alpha val="3922"/>
                </a:srgb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</a:endParaRPr>
              </a:p>
            </p:txBody>
          </p:sp>
          <p:sp>
            <p:nvSpPr>
              <p:cNvPr id="24" name="AutoShape 30"/>
              <p:cNvSpPr>
                <a:spLocks noChangeArrowheads="1"/>
              </p:cNvSpPr>
              <p:nvPr/>
            </p:nvSpPr>
            <p:spPr bwMode="ltGray">
              <a:xfrm rot="5319246" flipH="1" flipV="1">
                <a:off x="2824" y="2487"/>
                <a:ext cx="138" cy="574"/>
              </a:xfrm>
              <a:prstGeom prst="moon">
                <a:avLst>
                  <a:gd name="adj" fmla="val 49773"/>
                </a:avLst>
              </a:prstGeom>
              <a:solidFill>
                <a:srgbClr val="F8F8F8">
                  <a:alpha val="3922"/>
                </a:srgb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</a:endParaRPr>
              </a:p>
            </p:txBody>
          </p:sp>
          <p:sp>
            <p:nvSpPr>
              <p:cNvPr id="25" name="AutoShape 31"/>
              <p:cNvSpPr>
                <a:spLocks noChangeArrowheads="1"/>
              </p:cNvSpPr>
              <p:nvPr/>
            </p:nvSpPr>
            <p:spPr bwMode="ltGray">
              <a:xfrm rot="6134397" flipH="1" flipV="1">
                <a:off x="2728" y="2487"/>
                <a:ext cx="138" cy="572"/>
              </a:xfrm>
              <a:prstGeom prst="moon">
                <a:avLst>
                  <a:gd name="adj" fmla="val 49773"/>
                </a:avLst>
              </a:prstGeom>
              <a:solidFill>
                <a:srgbClr val="F8F8F8">
                  <a:alpha val="3922"/>
                </a:srgb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</a:endParaRPr>
              </a:p>
            </p:txBody>
          </p:sp>
          <p:sp>
            <p:nvSpPr>
              <p:cNvPr id="26" name="AutoShape 32"/>
              <p:cNvSpPr>
                <a:spLocks noChangeArrowheads="1"/>
              </p:cNvSpPr>
              <p:nvPr/>
            </p:nvSpPr>
            <p:spPr bwMode="ltGray">
              <a:xfrm rot="6430042" flipH="1" flipV="1">
                <a:off x="2674" y="2467"/>
                <a:ext cx="139" cy="574"/>
              </a:xfrm>
              <a:prstGeom prst="moon">
                <a:avLst>
                  <a:gd name="adj" fmla="val 49773"/>
                </a:avLst>
              </a:prstGeom>
              <a:solidFill>
                <a:srgbClr val="F8F8F8">
                  <a:alpha val="3922"/>
                </a:srgb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</a:endParaRPr>
              </a:p>
            </p:txBody>
          </p:sp>
          <p:sp>
            <p:nvSpPr>
              <p:cNvPr id="27" name="AutoShape 33"/>
              <p:cNvSpPr>
                <a:spLocks noChangeArrowheads="1"/>
              </p:cNvSpPr>
              <p:nvPr/>
            </p:nvSpPr>
            <p:spPr bwMode="ltGray">
              <a:xfrm rot="6962427" flipH="1" flipV="1">
                <a:off x="2615" y="2452"/>
                <a:ext cx="137" cy="574"/>
              </a:xfrm>
              <a:prstGeom prst="moon">
                <a:avLst>
                  <a:gd name="adj" fmla="val 49773"/>
                </a:avLst>
              </a:prstGeom>
              <a:solidFill>
                <a:srgbClr val="F8F8F8">
                  <a:alpha val="3922"/>
                </a:srgb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</a:endParaRPr>
              </a:p>
            </p:txBody>
          </p:sp>
        </p:grpSp>
        <p:sp>
          <p:nvSpPr>
            <p:cNvPr id="18" name="WordArt 34"/>
            <p:cNvSpPr>
              <a:spLocks noChangeArrowheads="1" noChangeShapeType="1" noTextEdit="1"/>
            </p:cNvSpPr>
            <p:nvPr/>
          </p:nvSpPr>
          <p:spPr bwMode="auto">
            <a:xfrm>
              <a:off x="4999240" y="3886735"/>
              <a:ext cx="1528275" cy="38934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zh-CN" sz="2800" b="0" i="0" u="none" strike="noStrike" kern="10" cap="none" spc="0" normalizeH="0" baseline="0" noProof="0" dirty="0" smtClean="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Доходы</a:t>
              </a:r>
              <a:endParaRPr kumimoji="0" lang="zh-CN" altLang="en-US" sz="2800" b="0" i="0" u="none" strike="noStrike" kern="10" cap="none" spc="0" normalizeH="0" baseline="0" noProof="0" dirty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9" name="Oval 35"/>
            <p:cNvSpPr>
              <a:spLocks noChangeArrowheads="1"/>
            </p:cNvSpPr>
            <p:nvPr/>
          </p:nvSpPr>
          <p:spPr bwMode="auto">
            <a:xfrm>
              <a:off x="4917542" y="4908224"/>
              <a:ext cx="1695262" cy="372510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50000"/>
                  </a:srgbClr>
                </a:gs>
                <a:gs pos="100000">
                  <a:srgbClr val="445E7A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lIns="106959" tIns="53478" rIns="106959" bIns="53478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/>
                <a:ea typeface="微软雅黑"/>
              </a:endParaRPr>
            </a:p>
          </p:txBody>
        </p:sp>
      </p:grpSp>
      <p:grpSp>
        <p:nvGrpSpPr>
          <p:cNvPr id="28" name="组合 37"/>
          <p:cNvGrpSpPr>
            <a:grpSpLocks/>
          </p:cNvGrpSpPr>
          <p:nvPr/>
        </p:nvGrpSpPr>
        <p:grpSpPr bwMode="auto">
          <a:xfrm>
            <a:off x="1115617" y="4159309"/>
            <a:ext cx="3168352" cy="2213838"/>
            <a:chOff x="6846888" y="3925888"/>
            <a:chExt cx="3890962" cy="2698750"/>
          </a:xfrm>
        </p:grpSpPr>
        <p:sp>
          <p:nvSpPr>
            <p:cNvPr id="29" name="Freeform 7"/>
            <p:cNvSpPr>
              <a:spLocks/>
            </p:cNvSpPr>
            <p:nvPr/>
          </p:nvSpPr>
          <p:spPr bwMode="auto">
            <a:xfrm rot="10800000">
              <a:off x="7331075" y="4301329"/>
              <a:ext cx="487364" cy="1991519"/>
            </a:xfrm>
            <a:custGeom>
              <a:avLst/>
              <a:gdLst>
                <a:gd name="T0" fmla="*/ 0 w 227"/>
                <a:gd name="T1" fmla="*/ 0 h 2178"/>
                <a:gd name="T2" fmla="*/ 385762 w 227"/>
                <a:gd name="T3" fmla="*/ 0 h 2178"/>
                <a:gd name="T4" fmla="*/ 385762 w 227"/>
                <a:gd name="T5" fmla="*/ 3705225 h 2178"/>
                <a:gd name="T6" fmla="*/ 0 w 227"/>
                <a:gd name="T7" fmla="*/ 3705225 h 217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7" h="2178">
                  <a:moveTo>
                    <a:pt x="0" y="0"/>
                  </a:moveTo>
                  <a:lnTo>
                    <a:pt x="227" y="0"/>
                  </a:lnTo>
                  <a:lnTo>
                    <a:pt x="227" y="2178"/>
                  </a:lnTo>
                  <a:lnTo>
                    <a:pt x="0" y="2178"/>
                  </a:lnTo>
                </a:path>
              </a:pathLst>
            </a:custGeom>
            <a:noFill/>
            <a:ln w="19050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 lIns="106896" tIns="53443" rIns="106896" bIns="53443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/>
                <a:ea typeface="微软雅黑"/>
              </a:endParaRPr>
            </a:p>
          </p:txBody>
        </p:sp>
        <p:sp>
          <p:nvSpPr>
            <p:cNvPr id="30" name="Line 8"/>
            <p:cNvSpPr>
              <a:spLocks noChangeShapeType="1"/>
            </p:cNvSpPr>
            <p:nvPr/>
          </p:nvSpPr>
          <p:spPr bwMode="auto">
            <a:xfrm rot="10800000">
              <a:off x="6846888" y="4302125"/>
              <a:ext cx="974725" cy="0"/>
            </a:xfrm>
            <a:prstGeom prst="line">
              <a:avLst/>
            </a:prstGeom>
            <a:noFill/>
            <a:ln w="19050">
              <a:solidFill>
                <a:srgbClr val="5F5F5F"/>
              </a:solidFill>
              <a:round/>
              <a:headEnd/>
              <a:tailEnd/>
            </a:ln>
            <a:effectLst/>
            <a:extLst/>
          </p:spPr>
          <p:txBody>
            <a:bodyPr lIns="106896" tIns="53443" rIns="106896" bIns="53443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/>
                <a:ea typeface="微软雅黑"/>
              </a:endParaRPr>
            </a:p>
          </p:txBody>
        </p:sp>
        <p:sp>
          <p:nvSpPr>
            <p:cNvPr id="31" name="Line 9"/>
            <p:cNvSpPr>
              <a:spLocks noChangeShapeType="1"/>
            </p:cNvSpPr>
            <p:nvPr/>
          </p:nvSpPr>
          <p:spPr bwMode="auto">
            <a:xfrm rot="10800000">
              <a:off x="7331075" y="5297488"/>
              <a:ext cx="488950" cy="0"/>
            </a:xfrm>
            <a:prstGeom prst="line">
              <a:avLst/>
            </a:prstGeom>
            <a:noFill/>
            <a:ln w="19050">
              <a:solidFill>
                <a:srgbClr val="5F5F5F"/>
              </a:solidFill>
              <a:round/>
              <a:headEnd/>
              <a:tailEnd/>
            </a:ln>
            <a:effectLst/>
            <a:extLst/>
          </p:spPr>
          <p:txBody>
            <a:bodyPr lIns="106896" tIns="53443" rIns="106896" bIns="53443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/>
                <a:ea typeface="微软雅黑"/>
              </a:endParaRPr>
            </a:p>
          </p:txBody>
        </p:sp>
        <p:sp>
          <p:nvSpPr>
            <p:cNvPr id="32" name="Rectangle 13"/>
            <p:cNvSpPr>
              <a:spLocks noChangeArrowheads="1"/>
            </p:cNvSpPr>
            <p:nvPr/>
          </p:nvSpPr>
          <p:spPr bwMode="auto">
            <a:xfrm>
              <a:off x="7796213" y="3925888"/>
              <a:ext cx="2941637" cy="730250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DDDDD"/>
                </a:gs>
              </a:gsLst>
              <a:lin ang="2700000" scaled="1"/>
            </a:gradFill>
            <a:ln w="9525" algn="ctr">
              <a:solidFill>
                <a:srgbClr val="C0C0C0"/>
              </a:solidFill>
              <a:miter lim="800000"/>
              <a:headEnd/>
              <a:tailEnd/>
            </a:ln>
            <a:effectLst/>
            <a:extLst/>
          </p:spPr>
          <p:txBody>
            <a:bodyPr wrap="none" lIns="106896" tIns="53443" rIns="106896" bIns="53443" anchor="ctr"/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ru-RU" altLang="zh-CN" sz="1600" b="1" kern="0" dirty="0" smtClean="0">
                  <a:solidFill>
                    <a:sysClr val="windowText" lastClr="000000"/>
                  </a:solidFill>
                  <a:latin typeface="Times New Roman" pitchFamily="18" charset="0"/>
                  <a:ea typeface="微软雅黑"/>
                  <a:cs typeface="Times New Roman" pitchFamily="18" charset="0"/>
                </a:rPr>
                <a:t>2023 год (план) </a:t>
              </a:r>
              <a:r>
                <a:rPr lang="ru-RU" altLang="zh-CN" sz="1600" b="1" kern="0" dirty="0">
                  <a:solidFill>
                    <a:sysClr val="windowText" lastClr="000000"/>
                  </a:solidFill>
                  <a:latin typeface="Times New Roman" pitchFamily="18" charset="0"/>
                  <a:ea typeface="微软雅黑"/>
                  <a:cs typeface="Times New Roman" pitchFamily="18" charset="0"/>
                </a:rPr>
                <a:t>– </a:t>
              </a:r>
            </a:p>
            <a:p>
              <a:pPr lvl="0" algn="ctr">
                <a:lnSpc>
                  <a:spcPct val="120000"/>
                </a:lnSpc>
                <a:defRPr/>
              </a:pPr>
              <a:r>
                <a:rPr lang="ru-RU" altLang="zh-CN" sz="1600" b="1" kern="0" dirty="0">
                  <a:solidFill>
                    <a:sysClr val="windowText" lastClr="000000"/>
                  </a:solidFill>
                  <a:latin typeface="Times New Roman" pitchFamily="18" charset="0"/>
                  <a:ea typeface="微软雅黑"/>
                  <a:cs typeface="Times New Roman" pitchFamily="18" charset="0"/>
                </a:rPr>
                <a:t>34 506,4 тыс. руб.</a:t>
              </a:r>
              <a:endParaRPr lang="zh-CN" altLang="en-US" sz="1200" b="1" kern="0" dirty="0">
                <a:solidFill>
                  <a:sysClr val="windowText" lastClr="000000"/>
                </a:solidFill>
                <a:latin typeface="Times New Roman" pitchFamily="18" charset="0"/>
                <a:ea typeface="微软雅黑"/>
                <a:cs typeface="Times New Roman" pitchFamily="18" charset="0"/>
              </a:endParaRPr>
            </a:p>
          </p:txBody>
        </p:sp>
        <p:sp>
          <p:nvSpPr>
            <p:cNvPr id="33" name="Rectangle 14"/>
            <p:cNvSpPr>
              <a:spLocks noChangeArrowheads="1"/>
            </p:cNvSpPr>
            <p:nvPr/>
          </p:nvSpPr>
          <p:spPr bwMode="auto">
            <a:xfrm>
              <a:off x="7796213" y="4941888"/>
              <a:ext cx="2941637" cy="730250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DDDDD"/>
                </a:gs>
              </a:gsLst>
              <a:lin ang="2700000" scaled="1"/>
            </a:gradFill>
            <a:ln w="9525" algn="ctr">
              <a:solidFill>
                <a:srgbClr val="C0C0C0"/>
              </a:solidFill>
              <a:miter lim="800000"/>
              <a:headEnd/>
              <a:tailEnd/>
            </a:ln>
            <a:effectLst/>
            <a:extLst/>
          </p:spPr>
          <p:txBody>
            <a:bodyPr wrap="none" lIns="106896" tIns="53443" rIns="106896" bIns="53443" anchor="ctr"/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ru-RU" altLang="zh-CN" sz="1600" b="1" kern="0" dirty="0" smtClean="0">
                  <a:solidFill>
                    <a:sysClr val="windowText" lastClr="000000"/>
                  </a:solidFill>
                  <a:latin typeface="Times New Roman" pitchFamily="18" charset="0"/>
                  <a:ea typeface="微软雅黑"/>
                  <a:cs typeface="Times New Roman" pitchFamily="18" charset="0"/>
                </a:rPr>
                <a:t>2023 год (факт) </a:t>
              </a:r>
              <a:r>
                <a:rPr lang="ru-RU" altLang="zh-CN" sz="1600" b="1" kern="0" dirty="0">
                  <a:solidFill>
                    <a:sysClr val="windowText" lastClr="000000"/>
                  </a:solidFill>
                  <a:latin typeface="Times New Roman" pitchFamily="18" charset="0"/>
                  <a:ea typeface="微软雅黑"/>
                  <a:cs typeface="Times New Roman" pitchFamily="18" charset="0"/>
                </a:rPr>
                <a:t>– </a:t>
              </a:r>
            </a:p>
            <a:p>
              <a:pPr lvl="0" algn="ctr">
                <a:lnSpc>
                  <a:spcPct val="120000"/>
                </a:lnSpc>
                <a:defRPr/>
              </a:pPr>
              <a:r>
                <a:rPr lang="ru-RU" altLang="zh-CN" sz="1600" b="1" kern="0" dirty="0">
                  <a:solidFill>
                    <a:sysClr val="windowText" lastClr="000000"/>
                  </a:solidFill>
                  <a:latin typeface="Times New Roman" pitchFamily="18" charset="0"/>
                  <a:ea typeface="微软雅黑"/>
                  <a:cs typeface="Times New Roman" pitchFamily="18" charset="0"/>
                </a:rPr>
                <a:t>34 865,2 тыс. руб</a:t>
              </a:r>
              <a:r>
                <a:rPr lang="ru-RU" altLang="zh-CN" sz="1600" b="1" kern="0" dirty="0" smtClean="0">
                  <a:solidFill>
                    <a:sysClr val="windowText" lastClr="000000"/>
                  </a:solidFill>
                  <a:latin typeface="Times New Roman" pitchFamily="18" charset="0"/>
                  <a:ea typeface="微软雅黑"/>
                  <a:cs typeface="Times New Roman" pitchFamily="18" charset="0"/>
                </a:rPr>
                <a:t>. </a:t>
              </a:r>
              <a:endParaRPr lang="zh-CN" altLang="en-US" sz="1200" b="1" kern="0" dirty="0">
                <a:solidFill>
                  <a:sysClr val="windowText" lastClr="000000"/>
                </a:solidFill>
                <a:latin typeface="Times New Roman" pitchFamily="18" charset="0"/>
                <a:ea typeface="微软雅黑"/>
                <a:cs typeface="Times New Roman" pitchFamily="18" charset="0"/>
              </a:endParaRPr>
            </a:p>
          </p:txBody>
        </p:sp>
        <p:sp>
          <p:nvSpPr>
            <p:cNvPr id="34" name="Rectangle 15"/>
            <p:cNvSpPr>
              <a:spLocks noChangeArrowheads="1"/>
            </p:cNvSpPr>
            <p:nvPr/>
          </p:nvSpPr>
          <p:spPr bwMode="auto">
            <a:xfrm>
              <a:off x="7796213" y="5894388"/>
              <a:ext cx="2941637" cy="730250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DDDDD"/>
                </a:gs>
              </a:gsLst>
              <a:lin ang="2700000" scaled="1"/>
            </a:gradFill>
            <a:ln w="9525" algn="ctr">
              <a:solidFill>
                <a:srgbClr val="C0C0C0"/>
              </a:solidFill>
              <a:miter lim="800000"/>
              <a:headEnd/>
              <a:tailEnd/>
            </a:ln>
            <a:effectLst/>
            <a:extLst/>
          </p:spPr>
          <p:txBody>
            <a:bodyPr wrap="none" lIns="106896" tIns="53443" rIns="106896" bIns="53443" anchor="ctr"/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ru-RU" altLang="zh-CN" sz="1600" b="1" kern="0" dirty="0" smtClean="0">
                  <a:solidFill>
                    <a:sysClr val="windowText" lastClr="000000"/>
                  </a:solidFill>
                  <a:latin typeface="Times New Roman" pitchFamily="18" charset="0"/>
                  <a:ea typeface="微软雅黑"/>
                  <a:cs typeface="Times New Roman" pitchFamily="18" charset="0"/>
                </a:rPr>
                <a:t>Исполнение - </a:t>
              </a:r>
              <a:r>
                <a:rPr lang="ru-RU" altLang="zh-CN" sz="1600" b="1" kern="0" dirty="0">
                  <a:solidFill>
                    <a:sysClr val="windowText" lastClr="000000"/>
                  </a:solidFill>
                  <a:latin typeface="Times New Roman" pitchFamily="18" charset="0"/>
                  <a:ea typeface="微软雅黑"/>
                  <a:cs typeface="Times New Roman" pitchFamily="18" charset="0"/>
                </a:rPr>
                <a:t>101,0 </a:t>
              </a:r>
              <a:r>
                <a:rPr lang="ru-RU" altLang="zh-CN" sz="1600" b="1" kern="0" dirty="0" smtClean="0">
                  <a:solidFill>
                    <a:sysClr val="windowText" lastClr="000000"/>
                  </a:solidFill>
                  <a:latin typeface="Times New Roman" pitchFamily="18" charset="0"/>
                  <a:ea typeface="微软雅黑"/>
                  <a:cs typeface="Times New Roman" pitchFamily="18" charset="0"/>
                </a:rPr>
                <a:t>%</a:t>
              </a:r>
              <a:endParaRPr lang="zh-CN" altLang="en-US" sz="1200" kern="0" dirty="0">
                <a:solidFill>
                  <a:sysClr val="windowText" lastClr="000000"/>
                </a:solidFill>
                <a:latin typeface="微软雅黑"/>
                <a:ea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283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s://catherineasquithgallery.com/uploads/posts/2021-02/1613675738_47-p-fon-dlya-prezentatsii-pedsovet-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catherineasquithgallery.com/uploads/posts/2021-02/1613675738_47-p-fon-dlya-prezentatsii-pedsovet-5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catherineasquithgallery.com/uploads/posts/2021-02/1613675738_47-p-fon-dlya-prezentatsii-pedsovet-50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" t="1601" r="2189" b="12098"/>
          <a:stretch/>
        </p:blipFill>
        <p:spPr bwMode="auto">
          <a:xfrm>
            <a:off x="0" y="7938"/>
            <a:ext cx="9280633" cy="685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929561826"/>
              </p:ext>
            </p:extLst>
          </p:nvPr>
        </p:nvGraphicFramePr>
        <p:xfrm>
          <a:off x="155575" y="642486"/>
          <a:ext cx="3967609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835696" y="404664"/>
            <a:ext cx="5304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Структура </a:t>
            </a: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расходо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в</a:t>
            </a: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 бюджета за 2023 год 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accent6"/>
              </a:solidFill>
            </a:endParaRPr>
          </a:p>
        </p:txBody>
      </p:sp>
      <p:grpSp>
        <p:nvGrpSpPr>
          <p:cNvPr id="10" name="组合 37"/>
          <p:cNvGrpSpPr>
            <a:grpSpLocks/>
          </p:cNvGrpSpPr>
          <p:nvPr/>
        </p:nvGrpSpPr>
        <p:grpSpPr bwMode="auto">
          <a:xfrm>
            <a:off x="1090746" y="4293446"/>
            <a:ext cx="3168352" cy="2213838"/>
            <a:chOff x="6846888" y="3925888"/>
            <a:chExt cx="3890962" cy="269875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 rot="10800000">
              <a:off x="7331075" y="4301329"/>
              <a:ext cx="487364" cy="1991519"/>
            </a:xfrm>
            <a:custGeom>
              <a:avLst/>
              <a:gdLst>
                <a:gd name="T0" fmla="*/ 0 w 227"/>
                <a:gd name="T1" fmla="*/ 0 h 2178"/>
                <a:gd name="T2" fmla="*/ 385762 w 227"/>
                <a:gd name="T3" fmla="*/ 0 h 2178"/>
                <a:gd name="T4" fmla="*/ 385762 w 227"/>
                <a:gd name="T5" fmla="*/ 3705225 h 2178"/>
                <a:gd name="T6" fmla="*/ 0 w 227"/>
                <a:gd name="T7" fmla="*/ 3705225 h 217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7" h="2178">
                  <a:moveTo>
                    <a:pt x="0" y="0"/>
                  </a:moveTo>
                  <a:lnTo>
                    <a:pt x="227" y="0"/>
                  </a:lnTo>
                  <a:lnTo>
                    <a:pt x="227" y="2178"/>
                  </a:lnTo>
                  <a:lnTo>
                    <a:pt x="0" y="2178"/>
                  </a:lnTo>
                </a:path>
              </a:pathLst>
            </a:custGeom>
            <a:noFill/>
            <a:ln w="19050" cap="flat" cmpd="sng">
              <a:solidFill>
                <a:srgbClr val="5F5F5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 lIns="106896" tIns="53443" rIns="106896" bIns="53443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/>
                <a:ea typeface="微软雅黑"/>
              </a:endParaRPr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rot="10800000">
              <a:off x="6846888" y="4302125"/>
              <a:ext cx="974725" cy="0"/>
            </a:xfrm>
            <a:prstGeom prst="line">
              <a:avLst/>
            </a:prstGeom>
            <a:noFill/>
            <a:ln w="19050">
              <a:solidFill>
                <a:srgbClr val="5F5F5F"/>
              </a:solidFill>
              <a:round/>
              <a:headEnd/>
              <a:tailEnd/>
            </a:ln>
            <a:effectLst/>
            <a:extLst/>
          </p:spPr>
          <p:txBody>
            <a:bodyPr lIns="106896" tIns="53443" rIns="106896" bIns="53443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/>
                <a:ea typeface="微软雅黑"/>
              </a:endParaRPr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 rot="10800000">
              <a:off x="7331075" y="5297488"/>
              <a:ext cx="488950" cy="0"/>
            </a:xfrm>
            <a:prstGeom prst="line">
              <a:avLst/>
            </a:prstGeom>
            <a:noFill/>
            <a:ln w="19050">
              <a:solidFill>
                <a:srgbClr val="5F5F5F"/>
              </a:solidFill>
              <a:round/>
              <a:headEnd/>
              <a:tailEnd/>
            </a:ln>
            <a:effectLst/>
            <a:extLst/>
          </p:spPr>
          <p:txBody>
            <a:bodyPr lIns="106896" tIns="53443" rIns="106896" bIns="53443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/>
                <a:ea typeface="微软雅黑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7796213" y="3925888"/>
              <a:ext cx="2941637" cy="730250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DDDDD"/>
                </a:gs>
              </a:gsLst>
              <a:lin ang="2700000" scaled="1"/>
            </a:gradFill>
            <a:ln w="9525" algn="ctr">
              <a:solidFill>
                <a:srgbClr val="C0C0C0"/>
              </a:solidFill>
              <a:miter lim="800000"/>
              <a:headEnd/>
              <a:tailEnd/>
            </a:ln>
            <a:effectLst/>
            <a:extLst/>
          </p:spPr>
          <p:txBody>
            <a:bodyPr wrap="none" lIns="106896" tIns="53443" rIns="106896" bIns="53443" anchor="ctr"/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ru-RU" altLang="zh-CN" sz="1600" b="1" kern="0" dirty="0" smtClean="0">
                  <a:solidFill>
                    <a:sysClr val="windowText" lastClr="000000"/>
                  </a:solidFill>
                  <a:latin typeface="Times New Roman" pitchFamily="18" charset="0"/>
                  <a:ea typeface="微软雅黑"/>
                  <a:cs typeface="Times New Roman" pitchFamily="18" charset="0"/>
                </a:rPr>
                <a:t>2023 год (план) </a:t>
              </a:r>
              <a:r>
                <a:rPr lang="ru-RU" altLang="zh-CN" sz="1600" b="1" kern="0" dirty="0">
                  <a:solidFill>
                    <a:sysClr val="windowText" lastClr="000000"/>
                  </a:solidFill>
                  <a:latin typeface="Times New Roman" pitchFamily="18" charset="0"/>
                  <a:ea typeface="微软雅黑"/>
                  <a:cs typeface="Times New Roman" pitchFamily="18" charset="0"/>
                </a:rPr>
                <a:t>– </a:t>
              </a:r>
            </a:p>
            <a:p>
              <a:pPr lvl="0" algn="ctr">
                <a:lnSpc>
                  <a:spcPct val="120000"/>
                </a:lnSpc>
                <a:defRPr/>
              </a:pPr>
              <a:r>
                <a:rPr lang="ru-RU" altLang="zh-CN" sz="1600" b="1" kern="0" dirty="0" smtClean="0">
                  <a:solidFill>
                    <a:sysClr val="windowText" lastClr="000000"/>
                  </a:solidFill>
                  <a:latin typeface="Times New Roman" pitchFamily="18" charset="0"/>
                  <a:ea typeface="微软雅黑"/>
                  <a:cs typeface="Times New Roman" pitchFamily="18" charset="0"/>
                </a:rPr>
                <a:t>39 384,8 тыс</a:t>
              </a:r>
              <a:r>
                <a:rPr lang="ru-RU" altLang="zh-CN" sz="1600" b="1" kern="0" dirty="0">
                  <a:solidFill>
                    <a:sysClr val="windowText" lastClr="000000"/>
                  </a:solidFill>
                  <a:latin typeface="Times New Roman" pitchFamily="18" charset="0"/>
                  <a:ea typeface="微软雅黑"/>
                  <a:cs typeface="Times New Roman" pitchFamily="18" charset="0"/>
                </a:rPr>
                <a:t>. руб.</a:t>
              </a:r>
              <a:endParaRPr lang="zh-CN" altLang="en-US" sz="1200" b="1" kern="0" dirty="0">
                <a:solidFill>
                  <a:sysClr val="windowText" lastClr="000000"/>
                </a:solidFill>
                <a:latin typeface="Times New Roman" pitchFamily="18" charset="0"/>
                <a:ea typeface="微软雅黑"/>
                <a:cs typeface="Times New Roman" pitchFamily="18" charset="0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7796213" y="4941888"/>
              <a:ext cx="2941637" cy="730250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DDDDD"/>
                </a:gs>
              </a:gsLst>
              <a:lin ang="2700000" scaled="1"/>
            </a:gradFill>
            <a:ln w="9525" algn="ctr">
              <a:solidFill>
                <a:srgbClr val="C0C0C0"/>
              </a:solidFill>
              <a:miter lim="800000"/>
              <a:headEnd/>
              <a:tailEnd/>
            </a:ln>
            <a:effectLst/>
            <a:extLst/>
          </p:spPr>
          <p:txBody>
            <a:bodyPr wrap="none" lIns="106896" tIns="53443" rIns="106896" bIns="53443" anchor="ctr"/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ru-RU" altLang="zh-CN" sz="1600" b="1" kern="0" dirty="0" smtClean="0">
                  <a:solidFill>
                    <a:sysClr val="windowText" lastClr="000000"/>
                  </a:solidFill>
                  <a:latin typeface="Times New Roman" pitchFamily="18" charset="0"/>
                  <a:ea typeface="微软雅黑"/>
                  <a:cs typeface="Times New Roman" pitchFamily="18" charset="0"/>
                </a:rPr>
                <a:t>2023 год (факт) </a:t>
              </a:r>
              <a:r>
                <a:rPr lang="ru-RU" altLang="zh-CN" sz="1600" b="1" kern="0" dirty="0">
                  <a:solidFill>
                    <a:sysClr val="windowText" lastClr="000000"/>
                  </a:solidFill>
                  <a:latin typeface="Times New Roman" pitchFamily="18" charset="0"/>
                  <a:ea typeface="微软雅黑"/>
                  <a:cs typeface="Times New Roman" pitchFamily="18" charset="0"/>
                </a:rPr>
                <a:t>– </a:t>
              </a:r>
            </a:p>
            <a:p>
              <a:pPr lvl="0" algn="ctr">
                <a:lnSpc>
                  <a:spcPct val="120000"/>
                </a:lnSpc>
                <a:defRPr/>
              </a:pPr>
              <a:r>
                <a:rPr lang="ru-RU" altLang="zh-CN" sz="1600" b="1" kern="0" dirty="0" smtClean="0">
                  <a:solidFill>
                    <a:sysClr val="windowText" lastClr="000000"/>
                  </a:solidFill>
                  <a:latin typeface="Times New Roman" pitchFamily="18" charset="0"/>
                  <a:ea typeface="微软雅黑"/>
                  <a:cs typeface="Times New Roman" pitchFamily="18" charset="0"/>
                </a:rPr>
                <a:t>36 291,7 тыс</a:t>
              </a:r>
              <a:r>
                <a:rPr lang="ru-RU" altLang="zh-CN" sz="1600" b="1" kern="0" dirty="0">
                  <a:solidFill>
                    <a:sysClr val="windowText" lastClr="000000"/>
                  </a:solidFill>
                  <a:latin typeface="Times New Roman" pitchFamily="18" charset="0"/>
                  <a:ea typeface="微软雅黑"/>
                  <a:cs typeface="Times New Roman" pitchFamily="18" charset="0"/>
                </a:rPr>
                <a:t>. руб</a:t>
              </a:r>
              <a:r>
                <a:rPr lang="ru-RU" altLang="zh-CN" sz="1600" b="1" kern="0" dirty="0" smtClean="0">
                  <a:solidFill>
                    <a:sysClr val="windowText" lastClr="000000"/>
                  </a:solidFill>
                  <a:latin typeface="Times New Roman" pitchFamily="18" charset="0"/>
                  <a:ea typeface="微软雅黑"/>
                  <a:cs typeface="Times New Roman" pitchFamily="18" charset="0"/>
                </a:rPr>
                <a:t>. </a:t>
              </a:r>
              <a:endParaRPr lang="zh-CN" altLang="en-US" sz="1200" b="1" kern="0" dirty="0">
                <a:solidFill>
                  <a:sysClr val="windowText" lastClr="000000"/>
                </a:solidFill>
                <a:latin typeface="Times New Roman" pitchFamily="18" charset="0"/>
                <a:ea typeface="微软雅黑"/>
                <a:cs typeface="Times New Roman" pitchFamily="18" charset="0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7796213" y="5894388"/>
              <a:ext cx="2941637" cy="730250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DDDDD"/>
                </a:gs>
              </a:gsLst>
              <a:lin ang="2700000" scaled="1"/>
            </a:gradFill>
            <a:ln w="9525" algn="ctr">
              <a:solidFill>
                <a:srgbClr val="C0C0C0"/>
              </a:solidFill>
              <a:miter lim="800000"/>
              <a:headEnd/>
              <a:tailEnd/>
            </a:ln>
            <a:effectLst/>
            <a:extLst/>
          </p:spPr>
          <p:txBody>
            <a:bodyPr wrap="none" lIns="106896" tIns="53443" rIns="106896" bIns="53443" anchor="ctr"/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ru-RU" altLang="zh-CN" sz="1600" b="1" kern="0" dirty="0" smtClean="0">
                  <a:solidFill>
                    <a:sysClr val="windowText" lastClr="000000"/>
                  </a:solidFill>
                  <a:latin typeface="Times New Roman" pitchFamily="18" charset="0"/>
                  <a:ea typeface="微软雅黑"/>
                  <a:cs typeface="Times New Roman" pitchFamily="18" charset="0"/>
                </a:rPr>
                <a:t>Исполнение – 92,1 %</a:t>
              </a:r>
              <a:endParaRPr lang="zh-CN" altLang="en-US" sz="1200" kern="0" dirty="0">
                <a:solidFill>
                  <a:sysClr val="windowText" lastClr="000000"/>
                </a:solidFill>
                <a:latin typeface="微软雅黑"/>
                <a:ea typeface="微软雅黑"/>
              </a:endParaRPr>
            </a:p>
          </p:txBody>
        </p:sp>
      </p:grpSp>
      <p:grpSp>
        <p:nvGrpSpPr>
          <p:cNvPr id="31" name="组合 3"/>
          <p:cNvGrpSpPr>
            <a:grpSpLocks/>
          </p:cNvGrpSpPr>
          <p:nvPr/>
        </p:nvGrpSpPr>
        <p:grpSpPr bwMode="auto">
          <a:xfrm>
            <a:off x="108282" y="4293096"/>
            <a:ext cx="1313786" cy="1555873"/>
            <a:chOff x="4711190" y="3161784"/>
            <a:chExt cx="2106379" cy="2118950"/>
          </a:xfrm>
        </p:grpSpPr>
        <p:sp>
          <p:nvSpPr>
            <p:cNvPr id="32" name="Oval 22"/>
            <p:cNvSpPr>
              <a:spLocks noChangeArrowheads="1"/>
            </p:cNvSpPr>
            <p:nvPr/>
          </p:nvSpPr>
          <p:spPr bwMode="gray">
            <a:xfrm>
              <a:off x="4711190" y="3161784"/>
              <a:ext cx="2106379" cy="1769796"/>
            </a:xfrm>
            <a:prstGeom prst="ellipse">
              <a:avLst/>
            </a:prstGeom>
            <a:gradFill rotWithShape="1">
              <a:gsLst>
                <a:gs pos="0">
                  <a:srgbClr val="E20000"/>
                </a:gs>
                <a:gs pos="100000">
                  <a:srgbClr val="800000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wrap="none" lIns="106959" tIns="53478" rIns="106959" bIns="53478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</a:endParaRPr>
            </a:p>
          </p:txBody>
        </p:sp>
        <p:pic>
          <p:nvPicPr>
            <p:cNvPr id="33" name="Picture 24" descr="Picture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gray">
            <a:xfrm>
              <a:off x="4927229" y="3175443"/>
              <a:ext cx="1676302" cy="624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4" name="Group 25"/>
            <p:cNvGrpSpPr>
              <a:grpSpLocks/>
            </p:cNvGrpSpPr>
            <p:nvPr/>
          </p:nvGrpSpPr>
          <p:grpSpPr bwMode="auto">
            <a:xfrm>
              <a:off x="4849213" y="4556382"/>
              <a:ext cx="1832330" cy="308961"/>
              <a:chOff x="2395" y="2655"/>
              <a:chExt cx="952" cy="188"/>
            </a:xfrm>
          </p:grpSpPr>
          <p:sp>
            <p:nvSpPr>
              <p:cNvPr id="37" name="AutoShape 26"/>
              <p:cNvSpPr>
                <a:spLocks noChangeArrowheads="1"/>
              </p:cNvSpPr>
              <p:nvPr/>
            </p:nvSpPr>
            <p:spPr bwMode="ltGray">
              <a:xfrm rot="3965706" flipH="1" flipV="1">
                <a:off x="2991" y="2437"/>
                <a:ext cx="138" cy="574"/>
              </a:xfrm>
              <a:prstGeom prst="moon">
                <a:avLst>
                  <a:gd name="adj" fmla="val 49773"/>
                </a:avLst>
              </a:prstGeom>
              <a:solidFill>
                <a:srgbClr val="F8F8F8">
                  <a:alpha val="3922"/>
                </a:srgb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</a:endParaRPr>
              </a:p>
            </p:txBody>
          </p:sp>
          <p:sp>
            <p:nvSpPr>
              <p:cNvPr id="38" name="AutoShape 27"/>
              <p:cNvSpPr>
                <a:spLocks noChangeArrowheads="1"/>
              </p:cNvSpPr>
              <p:nvPr/>
            </p:nvSpPr>
            <p:spPr bwMode="ltGray">
              <a:xfrm rot="4780856" flipH="1" flipV="1">
                <a:off x="2902" y="2472"/>
                <a:ext cx="137" cy="573"/>
              </a:xfrm>
              <a:prstGeom prst="moon">
                <a:avLst>
                  <a:gd name="adj" fmla="val 49773"/>
                </a:avLst>
              </a:prstGeom>
              <a:solidFill>
                <a:srgbClr val="F8F8F8">
                  <a:alpha val="3922"/>
                </a:srgb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</a:endParaRPr>
              </a:p>
            </p:txBody>
          </p:sp>
          <p:sp>
            <p:nvSpPr>
              <p:cNvPr id="39" name="AutoShape 28"/>
              <p:cNvSpPr>
                <a:spLocks noChangeArrowheads="1"/>
              </p:cNvSpPr>
              <p:nvPr/>
            </p:nvSpPr>
            <p:spPr bwMode="ltGray">
              <a:xfrm rot="5076502" flipH="1" flipV="1">
                <a:off x="2846" y="2481"/>
                <a:ext cx="138" cy="572"/>
              </a:xfrm>
              <a:prstGeom prst="moon">
                <a:avLst>
                  <a:gd name="adj" fmla="val 49773"/>
                </a:avLst>
              </a:prstGeom>
              <a:solidFill>
                <a:srgbClr val="F8F8F8">
                  <a:alpha val="3922"/>
                </a:srgb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</a:endParaRPr>
              </a:p>
            </p:txBody>
          </p:sp>
          <p:sp>
            <p:nvSpPr>
              <p:cNvPr id="40" name="AutoShape 29"/>
              <p:cNvSpPr>
                <a:spLocks noChangeArrowheads="1"/>
              </p:cNvSpPr>
              <p:nvPr/>
            </p:nvSpPr>
            <p:spPr bwMode="ltGray">
              <a:xfrm rot="5608887" flipH="1" flipV="1">
                <a:off x="2782" y="2487"/>
                <a:ext cx="138" cy="574"/>
              </a:xfrm>
              <a:prstGeom prst="moon">
                <a:avLst>
                  <a:gd name="adj" fmla="val 49773"/>
                </a:avLst>
              </a:prstGeom>
              <a:solidFill>
                <a:srgbClr val="F8F8F8">
                  <a:alpha val="3922"/>
                </a:srgb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</a:endParaRPr>
              </a:p>
            </p:txBody>
          </p:sp>
          <p:sp>
            <p:nvSpPr>
              <p:cNvPr id="41" name="AutoShape 30"/>
              <p:cNvSpPr>
                <a:spLocks noChangeArrowheads="1"/>
              </p:cNvSpPr>
              <p:nvPr/>
            </p:nvSpPr>
            <p:spPr bwMode="ltGray">
              <a:xfrm rot="5319246" flipH="1" flipV="1">
                <a:off x="2824" y="2487"/>
                <a:ext cx="138" cy="574"/>
              </a:xfrm>
              <a:prstGeom prst="moon">
                <a:avLst>
                  <a:gd name="adj" fmla="val 49773"/>
                </a:avLst>
              </a:prstGeom>
              <a:solidFill>
                <a:srgbClr val="F8F8F8">
                  <a:alpha val="3922"/>
                </a:srgb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</a:endParaRPr>
              </a:p>
            </p:txBody>
          </p:sp>
          <p:sp>
            <p:nvSpPr>
              <p:cNvPr id="42" name="AutoShape 31"/>
              <p:cNvSpPr>
                <a:spLocks noChangeArrowheads="1"/>
              </p:cNvSpPr>
              <p:nvPr/>
            </p:nvSpPr>
            <p:spPr bwMode="ltGray">
              <a:xfrm rot="6134397" flipH="1" flipV="1">
                <a:off x="2728" y="2487"/>
                <a:ext cx="138" cy="572"/>
              </a:xfrm>
              <a:prstGeom prst="moon">
                <a:avLst>
                  <a:gd name="adj" fmla="val 49773"/>
                </a:avLst>
              </a:prstGeom>
              <a:solidFill>
                <a:srgbClr val="F8F8F8">
                  <a:alpha val="3922"/>
                </a:srgb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</a:endParaRPr>
              </a:p>
            </p:txBody>
          </p:sp>
          <p:sp>
            <p:nvSpPr>
              <p:cNvPr id="43" name="AutoShape 32"/>
              <p:cNvSpPr>
                <a:spLocks noChangeArrowheads="1"/>
              </p:cNvSpPr>
              <p:nvPr/>
            </p:nvSpPr>
            <p:spPr bwMode="ltGray">
              <a:xfrm rot="6430042" flipH="1" flipV="1">
                <a:off x="2674" y="2467"/>
                <a:ext cx="139" cy="574"/>
              </a:xfrm>
              <a:prstGeom prst="moon">
                <a:avLst>
                  <a:gd name="adj" fmla="val 49773"/>
                </a:avLst>
              </a:prstGeom>
              <a:solidFill>
                <a:srgbClr val="F8F8F8">
                  <a:alpha val="3922"/>
                </a:srgb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</a:endParaRPr>
              </a:p>
            </p:txBody>
          </p:sp>
          <p:sp>
            <p:nvSpPr>
              <p:cNvPr id="44" name="AutoShape 33"/>
              <p:cNvSpPr>
                <a:spLocks noChangeArrowheads="1"/>
              </p:cNvSpPr>
              <p:nvPr/>
            </p:nvSpPr>
            <p:spPr bwMode="ltGray">
              <a:xfrm rot="6962427" flipH="1" flipV="1">
                <a:off x="2615" y="2452"/>
                <a:ext cx="137" cy="574"/>
              </a:xfrm>
              <a:prstGeom prst="moon">
                <a:avLst>
                  <a:gd name="adj" fmla="val 49773"/>
                </a:avLst>
              </a:prstGeom>
              <a:solidFill>
                <a:srgbClr val="F8F8F8">
                  <a:alpha val="3922"/>
                </a:srgb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</a:endParaRPr>
              </a:p>
            </p:txBody>
          </p:sp>
        </p:grpSp>
        <p:sp>
          <p:nvSpPr>
            <p:cNvPr id="35" name="WordArt 34"/>
            <p:cNvSpPr>
              <a:spLocks noChangeArrowheads="1" noChangeShapeType="1" noTextEdit="1"/>
            </p:cNvSpPr>
            <p:nvPr/>
          </p:nvSpPr>
          <p:spPr bwMode="auto">
            <a:xfrm>
              <a:off x="4999240" y="3886735"/>
              <a:ext cx="1528275" cy="38934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zh-CN" sz="2800" b="0" i="0" u="none" strike="noStrike" kern="10" cap="none" spc="0" normalizeH="0" baseline="0" noProof="0" dirty="0" smtClean="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Расходы</a:t>
              </a:r>
              <a:endParaRPr kumimoji="0" lang="zh-CN" altLang="en-US" sz="2800" b="0" i="0" u="none" strike="noStrike" kern="10" cap="none" spc="0" normalizeH="0" baseline="0" noProof="0" dirty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4917542" y="4908224"/>
              <a:ext cx="1695262" cy="372510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50000"/>
                  </a:srgbClr>
                </a:gs>
                <a:gs pos="100000">
                  <a:srgbClr val="445E7A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lIns="106959" tIns="53478" rIns="106959" bIns="53478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/>
                <a:ea typeface="微软雅黑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7509452" y="6021288"/>
            <a:ext cx="1099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6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3134092102"/>
              </p:ext>
            </p:extLst>
          </p:nvPr>
        </p:nvGraphicFramePr>
        <p:xfrm>
          <a:off x="4355976" y="1765441"/>
          <a:ext cx="5040560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54042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" t="1601" r="2189" b="12098"/>
          <a:stretch/>
        </p:blipFill>
        <p:spPr bwMode="auto">
          <a:xfrm>
            <a:off x="-30394" y="-4200"/>
            <a:ext cx="9280633" cy="685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8" name="Диаграмма 47"/>
          <p:cNvGraphicFramePr/>
          <p:nvPr>
            <p:extLst>
              <p:ext uri="{D42A27DB-BD31-4B8C-83A1-F6EECF244321}">
                <p14:modId xmlns:p14="http://schemas.microsoft.com/office/powerpoint/2010/main" val="2533891889"/>
              </p:ext>
            </p:extLst>
          </p:nvPr>
        </p:nvGraphicFramePr>
        <p:xfrm>
          <a:off x="801756" y="2276871"/>
          <a:ext cx="4196519" cy="3929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003251714"/>
              </p:ext>
            </p:extLst>
          </p:nvPr>
        </p:nvGraphicFramePr>
        <p:xfrm>
          <a:off x="251519" y="458178"/>
          <a:ext cx="8884631" cy="1664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95536" y="1484783"/>
            <a:ext cx="3096344" cy="3994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19840-CE82-4DF5-BDD0-56133F71AE8B}" type="slidenum">
              <a:rPr lang="ru-RU" smtClean="0"/>
              <a:t>9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7812360" y="2122983"/>
            <a:ext cx="938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225928793"/>
              </p:ext>
            </p:extLst>
          </p:nvPr>
        </p:nvGraphicFramePr>
        <p:xfrm>
          <a:off x="5148064" y="2430761"/>
          <a:ext cx="3836479" cy="3302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" name="AutoShape 2" descr="https://catherineasquithgallery.com/uploads/posts/2021-02/1613586633_2-p-foni-dlya-finansovikh-prezentatsii-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5" descr="https://catherineasquithgallery.com/uploads/posts/2021-02/thumbs/1614366332_36-p-delovoi-svetlii-fon-4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7" descr="https://catherineasquithgallery.com/uploads/posts/2021-02/thumbs/1614366332_36-p-delovoi-svetlii-fon-40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9" descr="https://catherineasquithgallery.com/uploads/posts/2021-02/thumbs/1614366332_36-p-delovoi-svetlii-fon-40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3" descr="https://bogatyr.club/uploads/posts/2023-03/thumbs/1678371162_bogatyr-club-p-razvorot-tetradi-foni-vkontakte-86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5" descr="https://bogatyr.club/uploads/posts/2023-03/thumbs/1678371162_bogatyr-club-p-razvorot-tetradi-foni-vkontakte-86.pn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7" descr="Picture background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71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4262</TotalTime>
  <Words>1763</Words>
  <Application>Microsoft Office PowerPoint</Application>
  <PresentationFormat>Экран (4:3)</PresentationFormat>
  <Paragraphs>385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БЮДЖЕТ ДЛЯ ГРАЖДАН муниципального образования Красногвардейский сельсовет  Бузулукского района   Оренбургской области    за 2023 год.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Ежегодный        отчет       главы муниципального      образования _____________ сельсовет  Бузулукского     района  Оренбургской области   о результатах своей деятельности,  о деятельности администрации муниципального образования  Бузулукский район за 202_ год.</dc:title>
  <dc:creator>Антипенко Е В</dc:creator>
  <cp:lastModifiedBy>Ярошенко О Н</cp:lastModifiedBy>
  <cp:revision>245</cp:revision>
  <cp:lastPrinted>2022-07-11T11:02:51Z</cp:lastPrinted>
  <dcterms:created xsi:type="dcterms:W3CDTF">2022-07-08T09:59:13Z</dcterms:created>
  <dcterms:modified xsi:type="dcterms:W3CDTF">2024-05-29T10:34:10Z</dcterms:modified>
</cp:coreProperties>
</file>